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8" r:id="rId4"/>
    <p:sldId id="258" r:id="rId5"/>
    <p:sldId id="259" r:id="rId6"/>
    <p:sldId id="263" r:id="rId7"/>
    <p:sldId id="269" r:id="rId8"/>
    <p:sldId id="265" r:id="rId9"/>
    <p:sldId id="266" r:id="rId10"/>
    <p:sldId id="270" r:id="rId11"/>
    <p:sldId id="267" r:id="rId12"/>
    <p:sldId id="268" r:id="rId13"/>
    <p:sldId id="271" r:id="rId14"/>
    <p:sldId id="288" r:id="rId15"/>
    <p:sldId id="279" r:id="rId16"/>
    <p:sldId id="274" r:id="rId17"/>
    <p:sldId id="275" r:id="rId18"/>
    <p:sldId id="276" r:id="rId19"/>
    <p:sldId id="280" r:id="rId20"/>
    <p:sldId id="284" r:id="rId21"/>
    <p:sldId id="285" r:id="rId22"/>
    <p:sldId id="286" r:id="rId23"/>
    <p:sldId id="281" r:id="rId24"/>
    <p:sldId id="282" r:id="rId25"/>
    <p:sldId id="283" r:id="rId26"/>
    <p:sldId id="28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100" d="100"/>
          <a:sy n="100" d="100"/>
        </p:scale>
        <p:origin x="852" y="3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0D5ED832-8739-4701-9257-CB3BA73119C0}" type="datetimeFigureOut">
              <a:rPr lang="en-CA" smtClean="0"/>
              <a:t>2020-02-05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1723201-CECE-4B13-86D5-AFADFB7775F5}" type="slidenum">
              <a:rPr lang="en-CA" smtClean="0"/>
              <a:t>‹#›</a:t>
            </a:fld>
            <a:endParaRPr lang="en-CA"/>
          </a:p>
        </p:txBody>
      </p:sp>
    </p:spTree>
    <p:extLst>
      <p:ext uri="{BB962C8B-B14F-4D97-AF65-F5344CB8AC3E}">
        <p14:creationId xmlns:p14="http://schemas.microsoft.com/office/powerpoint/2010/main" val="788925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D5ED832-8739-4701-9257-CB3BA73119C0}" type="datetimeFigureOut">
              <a:rPr lang="en-CA" smtClean="0"/>
              <a:t>2020-02-05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1723201-CECE-4B13-86D5-AFADFB7775F5}" type="slidenum">
              <a:rPr lang="en-CA" smtClean="0"/>
              <a:t>‹#›</a:t>
            </a:fld>
            <a:endParaRPr lang="en-CA"/>
          </a:p>
        </p:txBody>
      </p:sp>
    </p:spTree>
    <p:extLst>
      <p:ext uri="{BB962C8B-B14F-4D97-AF65-F5344CB8AC3E}">
        <p14:creationId xmlns:p14="http://schemas.microsoft.com/office/powerpoint/2010/main" val="3777183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D5ED832-8739-4701-9257-CB3BA73119C0}" type="datetimeFigureOut">
              <a:rPr lang="en-CA" smtClean="0"/>
              <a:t>2020-02-05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1723201-CECE-4B13-86D5-AFADFB7775F5}" type="slidenum">
              <a:rPr lang="en-CA" smtClean="0"/>
              <a:t>‹#›</a:t>
            </a:fld>
            <a:endParaRPr lang="en-CA"/>
          </a:p>
        </p:txBody>
      </p:sp>
    </p:spTree>
    <p:extLst>
      <p:ext uri="{BB962C8B-B14F-4D97-AF65-F5344CB8AC3E}">
        <p14:creationId xmlns:p14="http://schemas.microsoft.com/office/powerpoint/2010/main" val="270890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D5ED832-8739-4701-9257-CB3BA73119C0}" type="datetimeFigureOut">
              <a:rPr lang="en-CA" smtClean="0"/>
              <a:t>2020-02-05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1723201-CECE-4B13-86D5-AFADFB7775F5}" type="slidenum">
              <a:rPr lang="en-CA" smtClean="0"/>
              <a:t>‹#›</a:t>
            </a:fld>
            <a:endParaRPr lang="en-CA"/>
          </a:p>
        </p:txBody>
      </p:sp>
    </p:spTree>
    <p:extLst>
      <p:ext uri="{BB962C8B-B14F-4D97-AF65-F5344CB8AC3E}">
        <p14:creationId xmlns:p14="http://schemas.microsoft.com/office/powerpoint/2010/main" val="3719640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D5ED832-8739-4701-9257-CB3BA73119C0}" type="datetimeFigureOut">
              <a:rPr lang="en-CA" smtClean="0"/>
              <a:t>2020-02-05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1723201-CECE-4B13-86D5-AFADFB7775F5}" type="slidenum">
              <a:rPr lang="en-CA" smtClean="0"/>
              <a:t>‹#›</a:t>
            </a:fld>
            <a:endParaRPr lang="en-CA"/>
          </a:p>
        </p:txBody>
      </p:sp>
    </p:spTree>
    <p:extLst>
      <p:ext uri="{BB962C8B-B14F-4D97-AF65-F5344CB8AC3E}">
        <p14:creationId xmlns:p14="http://schemas.microsoft.com/office/powerpoint/2010/main" val="3793867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0D5ED832-8739-4701-9257-CB3BA73119C0}" type="datetimeFigureOut">
              <a:rPr lang="en-CA" smtClean="0"/>
              <a:t>2020-02-05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1723201-CECE-4B13-86D5-AFADFB7775F5}" type="slidenum">
              <a:rPr lang="en-CA" smtClean="0"/>
              <a:t>‹#›</a:t>
            </a:fld>
            <a:endParaRPr lang="en-CA"/>
          </a:p>
        </p:txBody>
      </p:sp>
    </p:spTree>
    <p:extLst>
      <p:ext uri="{BB962C8B-B14F-4D97-AF65-F5344CB8AC3E}">
        <p14:creationId xmlns:p14="http://schemas.microsoft.com/office/powerpoint/2010/main" val="139827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0D5ED832-8739-4701-9257-CB3BA73119C0}" type="datetimeFigureOut">
              <a:rPr lang="en-CA" smtClean="0"/>
              <a:t>2020-02-05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11723201-CECE-4B13-86D5-AFADFB7775F5}" type="slidenum">
              <a:rPr lang="en-CA" smtClean="0"/>
              <a:t>‹#›</a:t>
            </a:fld>
            <a:endParaRPr lang="en-CA"/>
          </a:p>
        </p:txBody>
      </p:sp>
    </p:spTree>
    <p:extLst>
      <p:ext uri="{BB962C8B-B14F-4D97-AF65-F5344CB8AC3E}">
        <p14:creationId xmlns:p14="http://schemas.microsoft.com/office/powerpoint/2010/main" val="4275198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0D5ED832-8739-4701-9257-CB3BA73119C0}" type="datetimeFigureOut">
              <a:rPr lang="en-CA" smtClean="0"/>
              <a:t>2020-02-05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11723201-CECE-4B13-86D5-AFADFB7775F5}" type="slidenum">
              <a:rPr lang="en-CA" smtClean="0"/>
              <a:t>‹#›</a:t>
            </a:fld>
            <a:endParaRPr lang="en-CA"/>
          </a:p>
        </p:txBody>
      </p:sp>
    </p:spTree>
    <p:extLst>
      <p:ext uri="{BB962C8B-B14F-4D97-AF65-F5344CB8AC3E}">
        <p14:creationId xmlns:p14="http://schemas.microsoft.com/office/powerpoint/2010/main" val="3851121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5ED832-8739-4701-9257-CB3BA73119C0}" type="datetimeFigureOut">
              <a:rPr lang="en-CA" smtClean="0"/>
              <a:t>2020-02-05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11723201-CECE-4B13-86D5-AFADFB7775F5}" type="slidenum">
              <a:rPr lang="en-CA" smtClean="0"/>
              <a:t>‹#›</a:t>
            </a:fld>
            <a:endParaRPr lang="en-CA"/>
          </a:p>
        </p:txBody>
      </p:sp>
    </p:spTree>
    <p:extLst>
      <p:ext uri="{BB962C8B-B14F-4D97-AF65-F5344CB8AC3E}">
        <p14:creationId xmlns:p14="http://schemas.microsoft.com/office/powerpoint/2010/main" val="98807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D5ED832-8739-4701-9257-CB3BA73119C0}" type="datetimeFigureOut">
              <a:rPr lang="en-CA" smtClean="0"/>
              <a:t>2020-02-05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1723201-CECE-4B13-86D5-AFADFB7775F5}" type="slidenum">
              <a:rPr lang="en-CA" smtClean="0"/>
              <a:t>‹#›</a:t>
            </a:fld>
            <a:endParaRPr lang="en-CA"/>
          </a:p>
        </p:txBody>
      </p:sp>
    </p:spTree>
    <p:extLst>
      <p:ext uri="{BB962C8B-B14F-4D97-AF65-F5344CB8AC3E}">
        <p14:creationId xmlns:p14="http://schemas.microsoft.com/office/powerpoint/2010/main" val="696955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D5ED832-8739-4701-9257-CB3BA73119C0}" type="datetimeFigureOut">
              <a:rPr lang="en-CA" smtClean="0"/>
              <a:t>2020-02-05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1723201-CECE-4B13-86D5-AFADFB7775F5}" type="slidenum">
              <a:rPr lang="en-CA" smtClean="0"/>
              <a:t>‹#›</a:t>
            </a:fld>
            <a:endParaRPr lang="en-CA"/>
          </a:p>
        </p:txBody>
      </p:sp>
    </p:spTree>
    <p:extLst>
      <p:ext uri="{BB962C8B-B14F-4D97-AF65-F5344CB8AC3E}">
        <p14:creationId xmlns:p14="http://schemas.microsoft.com/office/powerpoint/2010/main" val="696399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5ED832-8739-4701-9257-CB3BA73119C0}" type="datetimeFigureOut">
              <a:rPr lang="en-CA" smtClean="0"/>
              <a:t>2020-02-05</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723201-CECE-4B13-86D5-AFADFB7775F5}" type="slidenum">
              <a:rPr lang="en-CA" smtClean="0"/>
              <a:t>‹#›</a:t>
            </a:fld>
            <a:endParaRPr lang="en-CA"/>
          </a:p>
        </p:txBody>
      </p:sp>
    </p:spTree>
    <p:extLst>
      <p:ext uri="{BB962C8B-B14F-4D97-AF65-F5344CB8AC3E}">
        <p14:creationId xmlns:p14="http://schemas.microsoft.com/office/powerpoint/2010/main" val="26262804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hyperlink" Target="https://www.forbes.com/profile/jk-rowling/" TargetMode="External"/><Relationship Id="rId2" Type="http://schemas.openxmlformats.org/officeDocument/2006/relationships/hyperlink" Target="https://www.amazon.com/Harry-Potter-Sorcerers-Stone-Rowling/dp/059035342X" TargetMode="Externa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hyperlink" Target="https://www.amazon.com/One-Fish-Blue-Beginner-Books-ebook/dp/B00ESF274U"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www.playbill.com/person/theodor-seuss-geisel-vault-0000116084" TargetMode="Externa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hyperlink" Target="https://www.amazon.com/One-Fish-Blue-Beginner-Books-ebook/dp/B00ESF274U" TargetMode="External"/><Relationship Id="rId2" Type="http://schemas.openxmlformats.org/officeDocument/2006/relationships/hyperlink" Target="https://online225.psych.wisc.edu/wp-content/uploads/225-Master/225-UnitPages/Unit-06/Azman_Plagiarism_2013.pdf" TargetMode="External"/><Relationship Id="rId1" Type="http://schemas.openxmlformats.org/officeDocument/2006/relationships/slideLayout" Target="../slideLayouts/slideLayout2.xml"/><Relationship Id="rId6" Type="http://schemas.openxmlformats.org/officeDocument/2006/relationships/hyperlink" Target="http://www.playbill.com/person/theodor-seuss-geisel-vault-0000116084" TargetMode="External"/><Relationship Id="rId5" Type="http://schemas.openxmlformats.org/officeDocument/2006/relationships/hyperlink" Target="https://www.forbes.com/profile/jk-rowling/" TargetMode="External"/><Relationship Id="rId4" Type="http://schemas.openxmlformats.org/officeDocument/2006/relationships/hyperlink" Target="https://www.amazon.com/Harry-Potter-Sorcerers-Stone-Rowling/dp/059035342X"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Examples of Plagiarism</a:t>
            </a:r>
            <a:endParaRPr lang="en-CA" dirty="0"/>
          </a:p>
        </p:txBody>
      </p:sp>
      <p:sp>
        <p:nvSpPr>
          <p:cNvPr id="10" name="Subtitle 9"/>
          <p:cNvSpPr>
            <a:spLocks noGrp="1"/>
          </p:cNvSpPr>
          <p:nvPr>
            <p:ph type="subTitle" idx="1"/>
          </p:nvPr>
        </p:nvSpPr>
        <p:spPr/>
        <p:txBody>
          <a:bodyPr>
            <a:normAutofit/>
          </a:bodyPr>
          <a:lstStyle/>
          <a:p>
            <a:r>
              <a:rPr lang="en-CA" dirty="0" smtClean="0"/>
              <a:t>Adapted from </a:t>
            </a:r>
            <a:r>
              <a:rPr lang="en-CA" dirty="0" err="1" smtClean="0"/>
              <a:t>Azman</a:t>
            </a:r>
            <a:r>
              <a:rPr lang="en-CA" dirty="0" smtClean="0"/>
              <a:t> </a:t>
            </a:r>
            <a:r>
              <a:rPr lang="en-CA" dirty="0"/>
              <a:t>and </a:t>
            </a:r>
            <a:r>
              <a:rPr lang="en-CA" dirty="0" smtClean="0"/>
              <a:t>Fox (2013</a:t>
            </a:r>
            <a:r>
              <a:rPr lang="en-CA" dirty="0"/>
              <a:t>)</a:t>
            </a:r>
            <a:endParaRPr lang="en-US" dirty="0"/>
          </a:p>
          <a:p>
            <a:endParaRPr lang="en-CA" dirty="0"/>
          </a:p>
        </p:txBody>
      </p:sp>
    </p:spTree>
    <p:extLst>
      <p:ext uri="{BB962C8B-B14F-4D97-AF65-F5344CB8AC3E}">
        <p14:creationId xmlns:p14="http://schemas.microsoft.com/office/powerpoint/2010/main" val="128555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type="pic" idx="1"/>
          </p:nvPr>
        </p:nvPicPr>
        <p:blipFill>
          <a:blip r:embed="rId2">
            <a:extLst>
              <a:ext uri="{28A0092B-C50C-407E-A947-70E740481C1C}">
                <a14:useLocalDpi xmlns:a14="http://schemas.microsoft.com/office/drawing/2010/main" val="0"/>
              </a:ext>
            </a:extLst>
          </a:blip>
          <a:srcRect l="6097" r="6097"/>
          <a:stretch>
            <a:fillRect/>
          </a:stretch>
        </p:blipFill>
        <p:spPr/>
      </p:pic>
      <p:sp>
        <p:nvSpPr>
          <p:cNvPr id="5" name="Rectangle 4"/>
          <p:cNvSpPr/>
          <p:nvPr/>
        </p:nvSpPr>
        <p:spPr>
          <a:xfrm>
            <a:off x="5917721" y="1440611"/>
            <a:ext cx="2113471" cy="207034"/>
          </a:xfrm>
          <a:prstGeom prst="rect">
            <a:avLst/>
          </a:prstGeom>
          <a:solidFill>
            <a:srgbClr val="C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5621548" y="1647645"/>
            <a:ext cx="2113471" cy="207034"/>
          </a:xfrm>
          <a:prstGeom prst="rect">
            <a:avLst/>
          </a:prstGeom>
          <a:solidFill>
            <a:srgbClr val="C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itle 1"/>
          <p:cNvSpPr>
            <a:spLocks noGrp="1"/>
          </p:cNvSpPr>
          <p:nvPr>
            <p:ph type="title"/>
          </p:nvPr>
        </p:nvSpPr>
        <p:spPr>
          <a:xfrm>
            <a:off x="839788" y="987425"/>
            <a:ext cx="3932237" cy="530824"/>
          </a:xfrm>
        </p:spPr>
        <p:txBody>
          <a:bodyPr>
            <a:normAutofit/>
          </a:bodyPr>
          <a:lstStyle/>
          <a:p>
            <a:r>
              <a:rPr lang="en-CA" dirty="0"/>
              <a:t>Writing Example #2:</a:t>
            </a:r>
            <a:endParaRPr lang="en-CA" dirty="0"/>
          </a:p>
        </p:txBody>
      </p:sp>
      <p:sp>
        <p:nvSpPr>
          <p:cNvPr id="12" name="Text Placeholder 2"/>
          <p:cNvSpPr>
            <a:spLocks noGrp="1"/>
          </p:cNvSpPr>
          <p:nvPr>
            <p:ph type="body" sz="half" idx="2"/>
          </p:nvPr>
        </p:nvSpPr>
        <p:spPr>
          <a:xfrm>
            <a:off x="839788" y="1518249"/>
            <a:ext cx="3932237" cy="2311879"/>
          </a:xfrm>
        </p:spPr>
        <p:txBody>
          <a:bodyPr/>
          <a:lstStyle/>
          <a:p>
            <a:r>
              <a:rPr lang="en-CA" dirty="0" smtClean="0"/>
              <a:t>There are many different types of fish in the ocean: </a:t>
            </a:r>
            <a:r>
              <a:rPr lang="en-CA" dirty="0" smtClean="0">
                <a:solidFill>
                  <a:srgbClr val="C00000"/>
                </a:solidFill>
              </a:rPr>
              <a:t>red, blue, old, and new</a:t>
            </a:r>
            <a:r>
              <a:rPr lang="en-CA" dirty="0" smtClean="0"/>
              <a:t>.  We don’t know exactly how many fish there are, but it is numerous.</a:t>
            </a:r>
            <a:endParaRPr lang="en-CA" dirty="0"/>
          </a:p>
        </p:txBody>
      </p:sp>
      <p:sp>
        <p:nvSpPr>
          <p:cNvPr id="10" name="Title 1"/>
          <p:cNvSpPr txBox="1">
            <a:spLocks/>
          </p:cNvSpPr>
          <p:nvPr/>
        </p:nvSpPr>
        <p:spPr>
          <a:xfrm>
            <a:off x="839788" y="3830128"/>
            <a:ext cx="3932237" cy="560718"/>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CA" dirty="0" smtClean="0">
                <a:solidFill>
                  <a:srgbClr val="C00000"/>
                </a:solidFill>
              </a:rPr>
              <a:t>Corrected:</a:t>
            </a:r>
            <a:endParaRPr lang="en-CA" dirty="0">
              <a:solidFill>
                <a:srgbClr val="C00000"/>
              </a:solidFill>
            </a:endParaRPr>
          </a:p>
        </p:txBody>
      </p:sp>
      <p:sp>
        <p:nvSpPr>
          <p:cNvPr id="13" name="Text Placeholder 2"/>
          <p:cNvSpPr txBox="1">
            <a:spLocks/>
          </p:cNvSpPr>
          <p:nvPr/>
        </p:nvSpPr>
        <p:spPr>
          <a:xfrm>
            <a:off x="839788" y="4390846"/>
            <a:ext cx="3932237" cy="147020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CA" dirty="0"/>
              <a:t>There are many different types of fish in the ocean: red, blue, old, and </a:t>
            </a:r>
            <a:r>
              <a:rPr lang="en-CA" dirty="0" smtClean="0"/>
              <a:t>new (Seuss, 1988, p. 4).  </a:t>
            </a:r>
            <a:r>
              <a:rPr lang="en-CA" dirty="0"/>
              <a:t>We don’t know exactly how many fish there are, but it is numerous</a:t>
            </a:r>
            <a:r>
              <a:rPr lang="en-CA" dirty="0" smtClean="0"/>
              <a:t>.</a:t>
            </a:r>
            <a:endParaRPr lang="en-CA" dirty="0"/>
          </a:p>
        </p:txBody>
      </p:sp>
      <p:sp>
        <p:nvSpPr>
          <p:cNvPr id="14" name="TextBox 13"/>
          <p:cNvSpPr txBox="1"/>
          <p:nvPr/>
        </p:nvSpPr>
        <p:spPr>
          <a:xfrm>
            <a:off x="839788" y="5861050"/>
            <a:ext cx="3932237" cy="430887"/>
          </a:xfrm>
          <a:prstGeom prst="rect">
            <a:avLst/>
          </a:prstGeom>
          <a:noFill/>
        </p:spPr>
        <p:txBody>
          <a:bodyPr wrap="square" rtlCol="0">
            <a:spAutoFit/>
          </a:bodyPr>
          <a:lstStyle/>
          <a:p>
            <a:r>
              <a:rPr lang="en-CA" sz="1050" dirty="0" smtClean="0"/>
              <a:t>***Book information will need to be properly listed in the References section of the assignment.</a:t>
            </a:r>
            <a:endParaRPr lang="en-CA" sz="1050" dirty="0"/>
          </a:p>
        </p:txBody>
      </p:sp>
    </p:spTree>
    <p:extLst>
      <p:ext uri="{BB962C8B-B14F-4D97-AF65-F5344CB8AC3E}">
        <p14:creationId xmlns:p14="http://schemas.microsoft.com/office/powerpoint/2010/main" val="2386420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5"/>
            <a:ext cx="3932237" cy="530824"/>
          </a:xfrm>
        </p:spPr>
        <p:txBody>
          <a:bodyPr>
            <a:normAutofit/>
          </a:bodyPr>
          <a:lstStyle/>
          <a:p>
            <a:r>
              <a:rPr lang="en-CA" dirty="0"/>
              <a:t>Writing Example </a:t>
            </a:r>
            <a:r>
              <a:rPr lang="en-CA" dirty="0" smtClean="0"/>
              <a:t>#3:</a:t>
            </a:r>
            <a:endParaRPr lang="en-CA" dirty="0"/>
          </a:p>
        </p:txBody>
      </p:sp>
      <p:pic>
        <p:nvPicPr>
          <p:cNvPr id="4" name="Content Placeholder 3"/>
          <p:cNvPicPr>
            <a:picLocks noGrp="1" noChangeAspect="1"/>
          </p:cNvPicPr>
          <p:nvPr>
            <p:ph type="pic" idx="1"/>
          </p:nvPr>
        </p:nvPicPr>
        <p:blipFill>
          <a:blip r:embed="rId2">
            <a:extLst>
              <a:ext uri="{28A0092B-C50C-407E-A947-70E740481C1C}">
                <a14:useLocalDpi xmlns:a14="http://schemas.microsoft.com/office/drawing/2010/main" val="0"/>
              </a:ext>
            </a:extLst>
          </a:blip>
          <a:srcRect l="6097" r="6097"/>
          <a:stretch>
            <a:fillRect/>
          </a:stretch>
        </p:blipFill>
        <p:spPr/>
      </p:pic>
      <p:sp>
        <p:nvSpPr>
          <p:cNvPr id="3" name="Text Placeholder 2"/>
          <p:cNvSpPr>
            <a:spLocks noGrp="1"/>
          </p:cNvSpPr>
          <p:nvPr>
            <p:ph type="body" sz="half" idx="2"/>
          </p:nvPr>
        </p:nvSpPr>
        <p:spPr>
          <a:xfrm>
            <a:off x="839788" y="1518249"/>
            <a:ext cx="3932237" cy="2311879"/>
          </a:xfrm>
        </p:spPr>
        <p:txBody>
          <a:bodyPr/>
          <a:lstStyle/>
          <a:p>
            <a:r>
              <a:rPr lang="en-CA" dirty="0" smtClean="0"/>
              <a:t>There are many different types of fish in the ocean with varying colours, life spans, and temperaments.  We don’t know exactly how many fish there are, but it is numerous.</a:t>
            </a:r>
          </a:p>
        </p:txBody>
      </p:sp>
      <p:sp>
        <p:nvSpPr>
          <p:cNvPr id="7" name="Title 1"/>
          <p:cNvSpPr txBox="1">
            <a:spLocks/>
          </p:cNvSpPr>
          <p:nvPr/>
        </p:nvSpPr>
        <p:spPr>
          <a:xfrm>
            <a:off x="839788" y="3830128"/>
            <a:ext cx="3932237" cy="560718"/>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CA" dirty="0" smtClean="0">
                <a:solidFill>
                  <a:srgbClr val="C00000"/>
                </a:solidFill>
              </a:rPr>
              <a:t>Is this plagiarism</a:t>
            </a:r>
            <a:r>
              <a:rPr lang="en-CA" dirty="0">
                <a:solidFill>
                  <a:srgbClr val="C00000"/>
                </a:solidFill>
              </a:rPr>
              <a:t>?</a:t>
            </a:r>
          </a:p>
        </p:txBody>
      </p:sp>
    </p:spTree>
    <p:extLst>
      <p:ext uri="{BB962C8B-B14F-4D97-AF65-F5344CB8AC3E}">
        <p14:creationId xmlns:p14="http://schemas.microsoft.com/office/powerpoint/2010/main" val="3876520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type="pic" idx="1"/>
          </p:nvPr>
        </p:nvPicPr>
        <p:blipFill>
          <a:blip r:embed="rId2">
            <a:extLst>
              <a:ext uri="{28A0092B-C50C-407E-A947-70E740481C1C}">
                <a14:useLocalDpi xmlns:a14="http://schemas.microsoft.com/office/drawing/2010/main" val="0"/>
              </a:ext>
            </a:extLst>
          </a:blip>
          <a:srcRect l="6097" r="6097"/>
          <a:stretch>
            <a:fillRect/>
          </a:stretch>
        </p:blipFill>
        <p:spPr/>
      </p:pic>
      <p:sp>
        <p:nvSpPr>
          <p:cNvPr id="5" name="Rectangle 4"/>
          <p:cNvSpPr/>
          <p:nvPr/>
        </p:nvSpPr>
        <p:spPr>
          <a:xfrm>
            <a:off x="5917721" y="1440611"/>
            <a:ext cx="2113471" cy="207034"/>
          </a:xfrm>
          <a:prstGeom prst="rect">
            <a:avLst/>
          </a:prstGeom>
          <a:solidFill>
            <a:srgbClr val="C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5621548" y="1647645"/>
            <a:ext cx="2113471" cy="207034"/>
          </a:xfrm>
          <a:prstGeom prst="rect">
            <a:avLst/>
          </a:prstGeom>
          <a:solidFill>
            <a:srgbClr val="C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itle 1"/>
          <p:cNvSpPr>
            <a:spLocks noGrp="1"/>
          </p:cNvSpPr>
          <p:nvPr>
            <p:ph type="title"/>
          </p:nvPr>
        </p:nvSpPr>
        <p:spPr>
          <a:xfrm>
            <a:off x="839788" y="987425"/>
            <a:ext cx="3932237" cy="530824"/>
          </a:xfrm>
        </p:spPr>
        <p:txBody>
          <a:bodyPr>
            <a:normAutofit/>
          </a:bodyPr>
          <a:lstStyle/>
          <a:p>
            <a:r>
              <a:rPr lang="en-CA" dirty="0"/>
              <a:t>Writing Example #3:</a:t>
            </a:r>
            <a:endParaRPr lang="en-CA" dirty="0"/>
          </a:p>
        </p:txBody>
      </p:sp>
      <p:sp>
        <p:nvSpPr>
          <p:cNvPr id="12" name="Text Placeholder 2"/>
          <p:cNvSpPr>
            <a:spLocks noGrp="1"/>
          </p:cNvSpPr>
          <p:nvPr>
            <p:ph type="body" sz="half" idx="2"/>
          </p:nvPr>
        </p:nvSpPr>
        <p:spPr>
          <a:xfrm>
            <a:off x="839788" y="1518249"/>
            <a:ext cx="3932237" cy="2311879"/>
          </a:xfrm>
        </p:spPr>
        <p:txBody>
          <a:bodyPr/>
          <a:lstStyle/>
          <a:p>
            <a:r>
              <a:rPr lang="en-CA" dirty="0" smtClean="0"/>
              <a:t>There are many different types of fish in the ocean with </a:t>
            </a:r>
            <a:r>
              <a:rPr lang="en-CA" dirty="0" smtClean="0">
                <a:solidFill>
                  <a:srgbClr val="C00000"/>
                </a:solidFill>
              </a:rPr>
              <a:t>varying colours, life spans, and temperaments</a:t>
            </a:r>
            <a:r>
              <a:rPr lang="en-CA" dirty="0" smtClean="0"/>
              <a:t>.  We don’t know exactly how many fish there are, but it is numerous.</a:t>
            </a:r>
          </a:p>
        </p:txBody>
      </p:sp>
      <p:sp>
        <p:nvSpPr>
          <p:cNvPr id="10" name="Title 1"/>
          <p:cNvSpPr txBox="1">
            <a:spLocks/>
          </p:cNvSpPr>
          <p:nvPr/>
        </p:nvSpPr>
        <p:spPr>
          <a:xfrm>
            <a:off x="839788" y="3830128"/>
            <a:ext cx="3932237" cy="560718"/>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CA" dirty="0" smtClean="0"/>
              <a:t>Yes.  This is plagiarism.</a:t>
            </a:r>
            <a:endParaRPr lang="en-CA" dirty="0"/>
          </a:p>
        </p:txBody>
      </p:sp>
      <p:sp>
        <p:nvSpPr>
          <p:cNvPr id="13" name="Text Placeholder 2"/>
          <p:cNvSpPr txBox="1">
            <a:spLocks/>
          </p:cNvSpPr>
          <p:nvPr/>
        </p:nvSpPr>
        <p:spPr>
          <a:xfrm>
            <a:off x="839788" y="4390846"/>
            <a:ext cx="3932237" cy="147020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buFont typeface="Arial" panose="020B0604020202020204" pitchFamily="34" charset="0"/>
              <a:buChar char="•"/>
            </a:pPr>
            <a:r>
              <a:rPr lang="en-US" dirty="0" smtClean="0"/>
              <a:t>It uses someone else’s ideas WITHOUT citing them.</a:t>
            </a:r>
          </a:p>
          <a:p>
            <a:pPr marL="285750" indent="-285750">
              <a:buFont typeface="Arial" panose="020B0604020202020204" pitchFamily="34" charset="0"/>
              <a:buChar char="•"/>
            </a:pPr>
            <a:r>
              <a:rPr lang="en-US" dirty="0" smtClean="0"/>
              <a:t>Note: this is </a:t>
            </a:r>
            <a:r>
              <a:rPr lang="en-US" b="1" dirty="0" smtClean="0"/>
              <a:t>paraphrasing</a:t>
            </a:r>
            <a:r>
              <a:rPr lang="en-US" dirty="0" smtClean="0"/>
              <a:t> or </a:t>
            </a:r>
            <a:r>
              <a:rPr lang="en-US" b="1" dirty="0" smtClean="0"/>
              <a:t>summarizing</a:t>
            </a:r>
            <a:r>
              <a:rPr lang="en-US" dirty="0" smtClean="0"/>
              <a:t>.  You must properly cite and reference your resources.</a:t>
            </a:r>
            <a:endParaRPr lang="en-CA" dirty="0"/>
          </a:p>
        </p:txBody>
      </p:sp>
      <p:sp>
        <p:nvSpPr>
          <p:cNvPr id="14" name="Rectangle 13"/>
          <p:cNvSpPr/>
          <p:nvPr/>
        </p:nvSpPr>
        <p:spPr>
          <a:xfrm>
            <a:off x="6472689" y="3208577"/>
            <a:ext cx="928776" cy="207034"/>
          </a:xfrm>
          <a:prstGeom prst="rect">
            <a:avLst/>
          </a:prstGeom>
          <a:solidFill>
            <a:srgbClr val="C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p:cNvSpPr/>
          <p:nvPr/>
        </p:nvSpPr>
        <p:spPr>
          <a:xfrm>
            <a:off x="6231147" y="4457174"/>
            <a:ext cx="1273834" cy="207034"/>
          </a:xfrm>
          <a:prstGeom prst="rect">
            <a:avLst/>
          </a:prstGeom>
          <a:solidFill>
            <a:srgbClr val="C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p:cNvSpPr/>
          <p:nvPr/>
        </p:nvSpPr>
        <p:spPr>
          <a:xfrm>
            <a:off x="9325155" y="1871931"/>
            <a:ext cx="1880558" cy="207034"/>
          </a:xfrm>
          <a:prstGeom prst="rect">
            <a:avLst/>
          </a:prstGeom>
          <a:solidFill>
            <a:srgbClr val="C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460714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type="pic" idx="1"/>
          </p:nvPr>
        </p:nvPicPr>
        <p:blipFill>
          <a:blip r:embed="rId2">
            <a:extLst>
              <a:ext uri="{28A0092B-C50C-407E-A947-70E740481C1C}">
                <a14:useLocalDpi xmlns:a14="http://schemas.microsoft.com/office/drawing/2010/main" val="0"/>
              </a:ext>
            </a:extLst>
          </a:blip>
          <a:srcRect l="6097" r="6097"/>
          <a:stretch>
            <a:fillRect/>
          </a:stretch>
        </p:blipFill>
        <p:spPr/>
      </p:pic>
      <p:sp>
        <p:nvSpPr>
          <p:cNvPr id="5" name="Rectangle 4"/>
          <p:cNvSpPr/>
          <p:nvPr/>
        </p:nvSpPr>
        <p:spPr>
          <a:xfrm>
            <a:off x="5917721" y="1440611"/>
            <a:ext cx="2113471" cy="207034"/>
          </a:xfrm>
          <a:prstGeom prst="rect">
            <a:avLst/>
          </a:prstGeom>
          <a:solidFill>
            <a:srgbClr val="C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5621548" y="1647645"/>
            <a:ext cx="2113471" cy="207034"/>
          </a:xfrm>
          <a:prstGeom prst="rect">
            <a:avLst/>
          </a:prstGeom>
          <a:solidFill>
            <a:srgbClr val="C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itle 1"/>
          <p:cNvSpPr>
            <a:spLocks noGrp="1"/>
          </p:cNvSpPr>
          <p:nvPr>
            <p:ph type="title"/>
          </p:nvPr>
        </p:nvSpPr>
        <p:spPr>
          <a:xfrm>
            <a:off x="839788" y="987425"/>
            <a:ext cx="3932237" cy="530824"/>
          </a:xfrm>
        </p:spPr>
        <p:txBody>
          <a:bodyPr>
            <a:normAutofit/>
          </a:bodyPr>
          <a:lstStyle/>
          <a:p>
            <a:r>
              <a:rPr lang="en-CA" dirty="0"/>
              <a:t>Writing Example #3:</a:t>
            </a:r>
            <a:endParaRPr lang="en-CA" dirty="0"/>
          </a:p>
        </p:txBody>
      </p:sp>
      <p:sp>
        <p:nvSpPr>
          <p:cNvPr id="12" name="Text Placeholder 2"/>
          <p:cNvSpPr>
            <a:spLocks noGrp="1"/>
          </p:cNvSpPr>
          <p:nvPr>
            <p:ph type="body" sz="half" idx="2"/>
          </p:nvPr>
        </p:nvSpPr>
        <p:spPr>
          <a:xfrm>
            <a:off x="839788" y="1518249"/>
            <a:ext cx="3932237" cy="2311879"/>
          </a:xfrm>
        </p:spPr>
        <p:txBody>
          <a:bodyPr/>
          <a:lstStyle/>
          <a:p>
            <a:r>
              <a:rPr lang="en-CA" dirty="0" smtClean="0"/>
              <a:t>There are many different types of fish in the ocean with </a:t>
            </a:r>
            <a:r>
              <a:rPr lang="en-CA" dirty="0" smtClean="0">
                <a:solidFill>
                  <a:srgbClr val="C00000"/>
                </a:solidFill>
              </a:rPr>
              <a:t>varying colours, life spans, and temperaments</a:t>
            </a:r>
            <a:r>
              <a:rPr lang="en-CA" dirty="0" smtClean="0"/>
              <a:t>.  We don’t know exactly how many fish there are, but it is numerous.</a:t>
            </a:r>
          </a:p>
        </p:txBody>
      </p:sp>
      <p:sp>
        <p:nvSpPr>
          <p:cNvPr id="10" name="Title 1"/>
          <p:cNvSpPr txBox="1">
            <a:spLocks/>
          </p:cNvSpPr>
          <p:nvPr/>
        </p:nvSpPr>
        <p:spPr>
          <a:xfrm>
            <a:off x="839788" y="3830128"/>
            <a:ext cx="3932237" cy="560718"/>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CA" dirty="0">
                <a:solidFill>
                  <a:srgbClr val="C00000"/>
                </a:solidFill>
              </a:rPr>
              <a:t>Corrected:</a:t>
            </a:r>
          </a:p>
        </p:txBody>
      </p:sp>
      <p:sp>
        <p:nvSpPr>
          <p:cNvPr id="13" name="Text Placeholder 2"/>
          <p:cNvSpPr txBox="1">
            <a:spLocks/>
          </p:cNvSpPr>
          <p:nvPr/>
        </p:nvSpPr>
        <p:spPr>
          <a:xfrm>
            <a:off x="839788" y="4390846"/>
            <a:ext cx="3932237" cy="147020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CA" dirty="0"/>
              <a:t>There are many different types of fish in the ocean with varying colours, life spans, and </a:t>
            </a:r>
            <a:r>
              <a:rPr lang="en-CA" dirty="0" smtClean="0"/>
              <a:t>temperaments (Seuss, 1988, pp. 4-5).  </a:t>
            </a:r>
            <a:r>
              <a:rPr lang="en-CA" dirty="0"/>
              <a:t>We don’t know exactly how many fish there are, but it is numerous</a:t>
            </a:r>
            <a:r>
              <a:rPr lang="en-CA" dirty="0" smtClean="0"/>
              <a:t>.</a:t>
            </a:r>
            <a:endParaRPr lang="en-CA" dirty="0"/>
          </a:p>
        </p:txBody>
      </p:sp>
      <p:sp>
        <p:nvSpPr>
          <p:cNvPr id="14" name="Rectangle 13"/>
          <p:cNvSpPr/>
          <p:nvPr/>
        </p:nvSpPr>
        <p:spPr>
          <a:xfrm>
            <a:off x="6472689" y="3208577"/>
            <a:ext cx="928776" cy="207034"/>
          </a:xfrm>
          <a:prstGeom prst="rect">
            <a:avLst/>
          </a:prstGeom>
          <a:solidFill>
            <a:srgbClr val="C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p:cNvSpPr/>
          <p:nvPr/>
        </p:nvSpPr>
        <p:spPr>
          <a:xfrm>
            <a:off x="6231147" y="4457174"/>
            <a:ext cx="1273834" cy="207034"/>
          </a:xfrm>
          <a:prstGeom prst="rect">
            <a:avLst/>
          </a:prstGeom>
          <a:solidFill>
            <a:srgbClr val="C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p:cNvSpPr/>
          <p:nvPr/>
        </p:nvSpPr>
        <p:spPr>
          <a:xfrm>
            <a:off x="9325155" y="1871931"/>
            <a:ext cx="1880558" cy="207034"/>
          </a:xfrm>
          <a:prstGeom prst="rect">
            <a:avLst/>
          </a:prstGeom>
          <a:solidFill>
            <a:srgbClr val="C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p:cNvSpPr txBox="1"/>
          <p:nvPr/>
        </p:nvSpPr>
        <p:spPr>
          <a:xfrm>
            <a:off x="839788" y="5861050"/>
            <a:ext cx="3932237" cy="430887"/>
          </a:xfrm>
          <a:prstGeom prst="rect">
            <a:avLst/>
          </a:prstGeom>
          <a:noFill/>
        </p:spPr>
        <p:txBody>
          <a:bodyPr wrap="square" rtlCol="0">
            <a:spAutoFit/>
          </a:bodyPr>
          <a:lstStyle/>
          <a:p>
            <a:r>
              <a:rPr lang="en-CA" sz="1050" dirty="0" smtClean="0"/>
              <a:t>***Book information will need to be properly listed in the References section of the assignment.</a:t>
            </a:r>
            <a:endParaRPr lang="en-CA" sz="1050" dirty="0"/>
          </a:p>
        </p:txBody>
      </p:sp>
    </p:spTree>
    <p:extLst>
      <p:ext uri="{BB962C8B-B14F-4D97-AF65-F5344CB8AC3E}">
        <p14:creationId xmlns:p14="http://schemas.microsoft.com/office/powerpoint/2010/main" val="1737735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27977" y="6323534"/>
            <a:ext cx="4285904" cy="369332"/>
          </a:xfrm>
          <a:prstGeom prst="rect">
            <a:avLst/>
          </a:prstGeom>
          <a:noFill/>
        </p:spPr>
        <p:txBody>
          <a:bodyPr wrap="square" rtlCol="0">
            <a:spAutoFit/>
          </a:bodyPr>
          <a:lstStyle/>
          <a:p>
            <a:pPr algn="ctr"/>
            <a:r>
              <a:rPr lang="en-CA" sz="900" dirty="0" smtClean="0"/>
              <a:t>All related images: </a:t>
            </a:r>
            <a:r>
              <a:rPr lang="en-CA" sz="900" dirty="0">
                <a:hlinkClick r:id="rId2"/>
              </a:rPr>
              <a:t>https://www.amazon.com/Harry-Potter-Sorcerers-Stone-Rowling/dp/059035342X</a:t>
            </a:r>
            <a:endParaRPr lang="en-CA" sz="900" dirty="0"/>
          </a:p>
        </p:txBody>
      </p:sp>
      <p:sp>
        <p:nvSpPr>
          <p:cNvPr id="5" name="TextBox 4"/>
          <p:cNvSpPr txBox="1"/>
          <p:nvPr/>
        </p:nvSpPr>
        <p:spPr>
          <a:xfrm>
            <a:off x="6616460" y="6323534"/>
            <a:ext cx="4278702" cy="369332"/>
          </a:xfrm>
          <a:prstGeom prst="rect">
            <a:avLst/>
          </a:prstGeom>
          <a:noFill/>
        </p:spPr>
        <p:txBody>
          <a:bodyPr wrap="square" rtlCol="0">
            <a:spAutoFit/>
          </a:bodyPr>
          <a:lstStyle/>
          <a:p>
            <a:pPr algn="ctr"/>
            <a:r>
              <a:rPr lang="en-CA" sz="900" b="1" dirty="0" smtClean="0"/>
              <a:t>JK Rowling</a:t>
            </a:r>
          </a:p>
          <a:p>
            <a:pPr algn="ctr"/>
            <a:r>
              <a:rPr lang="en-CA" sz="900" dirty="0" smtClean="0"/>
              <a:t>Image: </a:t>
            </a:r>
            <a:r>
              <a:rPr lang="en-CA" sz="900" dirty="0">
                <a:hlinkClick r:id="rId3"/>
              </a:rPr>
              <a:t>https://www.forbes.com/profile/jk-rowling</a:t>
            </a:r>
            <a:r>
              <a:rPr lang="en-CA" sz="900" dirty="0" smtClean="0">
                <a:hlinkClick r:id="rId3"/>
              </a:rPr>
              <a:t>/</a:t>
            </a:r>
            <a:endParaRPr lang="en-CA" sz="900" dirty="0"/>
          </a:p>
        </p:txBody>
      </p:sp>
      <p:pic>
        <p:nvPicPr>
          <p:cNvPr id="6" name="Picture 5"/>
          <p:cNvPicPr>
            <a:picLocks noChangeAspect="1"/>
          </p:cNvPicPr>
          <p:nvPr/>
        </p:nvPicPr>
        <p:blipFill rotWithShape="1">
          <a:blip r:embed="rId4"/>
          <a:srcRect l="522" t="2838" r="810" b="4164"/>
          <a:stretch/>
        </p:blipFill>
        <p:spPr>
          <a:xfrm>
            <a:off x="1227977" y="388560"/>
            <a:ext cx="4278702" cy="5934974"/>
          </a:xfrm>
          <a:prstGeom prst="rect">
            <a:avLst/>
          </a:prstGeom>
        </p:spPr>
      </p:pic>
      <p:pic>
        <p:nvPicPr>
          <p:cNvPr id="9"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5696" t="342" r="9088" b="28245"/>
          <a:stretch/>
        </p:blipFill>
        <p:spPr bwMode="auto">
          <a:xfrm>
            <a:off x="6620608" y="369277"/>
            <a:ext cx="4281853" cy="5962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0085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CA" dirty="0" smtClean="0"/>
              <a:t>Imagine you are writing a paper about family dynamics</a:t>
            </a:r>
            <a:endParaRPr lang="en-CA" dirty="0"/>
          </a:p>
        </p:txBody>
      </p:sp>
      <p:sp>
        <p:nvSpPr>
          <p:cNvPr id="5" name="Subtitle 4"/>
          <p:cNvSpPr>
            <a:spLocks noGrp="1"/>
          </p:cNvSpPr>
          <p:nvPr>
            <p:ph type="subTitle" idx="1"/>
          </p:nvPr>
        </p:nvSpPr>
        <p:spPr/>
        <p:txBody>
          <a:bodyPr/>
          <a:lstStyle/>
          <a:p>
            <a:r>
              <a:rPr lang="en-CA" dirty="0" smtClean="0"/>
              <a:t>…and one of your sources is Harry Potter and the Sorcerer’s Stone.</a:t>
            </a:r>
            <a:endParaRPr lang="en-CA" dirty="0"/>
          </a:p>
        </p:txBody>
      </p:sp>
    </p:spTree>
    <p:extLst>
      <p:ext uri="{BB962C8B-B14F-4D97-AF65-F5344CB8AC3E}">
        <p14:creationId xmlns:p14="http://schemas.microsoft.com/office/powerpoint/2010/main" val="2087074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482829" y="-1"/>
            <a:ext cx="9226342" cy="6858001"/>
            <a:chOff x="2057009" y="-1"/>
            <a:chExt cx="9226342" cy="6858001"/>
          </a:xfrm>
        </p:grpSpPr>
        <p:pic>
          <p:nvPicPr>
            <p:cNvPr id="3" name="Picture 2"/>
            <p:cNvPicPr>
              <a:picLocks noChangeAspect="1"/>
            </p:cNvPicPr>
            <p:nvPr/>
          </p:nvPicPr>
          <p:blipFill>
            <a:blip r:embed="rId2"/>
            <a:stretch>
              <a:fillRect/>
            </a:stretch>
          </p:blipFill>
          <p:spPr>
            <a:xfrm>
              <a:off x="2057009" y="0"/>
              <a:ext cx="4613004" cy="6858000"/>
            </a:xfrm>
            <a:prstGeom prst="rect">
              <a:avLst/>
            </a:prstGeom>
          </p:spPr>
        </p:pic>
        <p:pic>
          <p:nvPicPr>
            <p:cNvPr id="5" name="Picture 4"/>
            <p:cNvPicPr>
              <a:picLocks noChangeAspect="1"/>
            </p:cNvPicPr>
            <p:nvPr/>
          </p:nvPicPr>
          <p:blipFill>
            <a:blip r:embed="rId3"/>
            <a:stretch>
              <a:fillRect/>
            </a:stretch>
          </p:blipFill>
          <p:spPr>
            <a:xfrm>
              <a:off x="6670013" y="-1"/>
              <a:ext cx="4613338" cy="6854543"/>
            </a:xfrm>
            <a:prstGeom prst="rect">
              <a:avLst/>
            </a:prstGeom>
          </p:spPr>
        </p:pic>
      </p:grpSp>
    </p:spTree>
    <p:extLst>
      <p:ext uri="{BB962C8B-B14F-4D97-AF65-F5344CB8AC3E}">
        <p14:creationId xmlns:p14="http://schemas.microsoft.com/office/powerpoint/2010/main" val="487007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5"/>
            <a:ext cx="3932237" cy="530824"/>
          </a:xfrm>
        </p:spPr>
        <p:txBody>
          <a:bodyPr>
            <a:normAutofit/>
          </a:bodyPr>
          <a:lstStyle/>
          <a:p>
            <a:r>
              <a:rPr lang="en-CA" dirty="0"/>
              <a:t>Writing Example </a:t>
            </a:r>
            <a:r>
              <a:rPr lang="en-CA" dirty="0" smtClean="0"/>
              <a:t>#4:</a:t>
            </a:r>
            <a:endParaRPr lang="en-CA" dirty="0"/>
          </a:p>
        </p:txBody>
      </p:sp>
      <p:sp>
        <p:nvSpPr>
          <p:cNvPr id="3" name="Text Placeholder 2"/>
          <p:cNvSpPr>
            <a:spLocks noGrp="1"/>
          </p:cNvSpPr>
          <p:nvPr>
            <p:ph type="body" sz="half" idx="2"/>
          </p:nvPr>
        </p:nvSpPr>
        <p:spPr>
          <a:xfrm>
            <a:off x="839788" y="1518249"/>
            <a:ext cx="3932237" cy="2311879"/>
          </a:xfrm>
        </p:spPr>
        <p:txBody>
          <a:bodyPr/>
          <a:lstStyle/>
          <a:p>
            <a:r>
              <a:rPr lang="en-CA" dirty="0" smtClean="0"/>
              <a:t>The relationship between Mr. and Mrs. </a:t>
            </a:r>
            <a:r>
              <a:rPr lang="en-CA" dirty="0" err="1" smtClean="0"/>
              <a:t>Dursley</a:t>
            </a:r>
            <a:r>
              <a:rPr lang="en-CA" dirty="0" smtClean="0"/>
              <a:t> and Potters was strained.  “Mrs. Potter was Mrs. </a:t>
            </a:r>
            <a:r>
              <a:rPr lang="en-CA" dirty="0" err="1" smtClean="0"/>
              <a:t>Dursley’s</a:t>
            </a:r>
            <a:r>
              <a:rPr lang="en-CA" dirty="0" smtClean="0"/>
              <a:t> sister, but they hadn’t met for several years” on account of Mrs. </a:t>
            </a:r>
            <a:r>
              <a:rPr lang="en-CA" dirty="0" err="1" smtClean="0"/>
              <a:t>Dursely’s</a:t>
            </a:r>
            <a:r>
              <a:rPr lang="en-CA" dirty="0" smtClean="0"/>
              <a:t> belief that her sister and her husband were good-for-nothing.</a:t>
            </a:r>
            <a:endParaRPr lang="en-CA" dirty="0"/>
          </a:p>
        </p:txBody>
      </p:sp>
      <p:sp>
        <p:nvSpPr>
          <p:cNvPr id="13" name="Title 1"/>
          <p:cNvSpPr txBox="1">
            <a:spLocks/>
          </p:cNvSpPr>
          <p:nvPr/>
        </p:nvSpPr>
        <p:spPr>
          <a:xfrm>
            <a:off x="839788" y="3830128"/>
            <a:ext cx="3932237" cy="560718"/>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CA" dirty="0" smtClean="0">
                <a:solidFill>
                  <a:srgbClr val="C00000"/>
                </a:solidFill>
              </a:rPr>
              <a:t>Is this plagiarism</a:t>
            </a:r>
            <a:r>
              <a:rPr lang="en-CA" dirty="0">
                <a:solidFill>
                  <a:srgbClr val="C00000"/>
                </a:solidFill>
              </a:rPr>
              <a:t>?</a:t>
            </a:r>
          </a:p>
        </p:txBody>
      </p:sp>
      <p:grpSp>
        <p:nvGrpSpPr>
          <p:cNvPr id="10" name="Group 9"/>
          <p:cNvGrpSpPr/>
          <p:nvPr/>
        </p:nvGrpSpPr>
        <p:grpSpPr>
          <a:xfrm>
            <a:off x="4804149" y="987425"/>
            <a:ext cx="6551239" cy="4869580"/>
            <a:chOff x="2057009" y="-1"/>
            <a:chExt cx="9226342" cy="6858001"/>
          </a:xfrm>
        </p:grpSpPr>
        <p:pic>
          <p:nvPicPr>
            <p:cNvPr id="11" name="Picture 10"/>
            <p:cNvPicPr>
              <a:picLocks noChangeAspect="1"/>
            </p:cNvPicPr>
            <p:nvPr/>
          </p:nvPicPr>
          <p:blipFill>
            <a:blip r:embed="rId2"/>
            <a:stretch>
              <a:fillRect/>
            </a:stretch>
          </p:blipFill>
          <p:spPr>
            <a:xfrm>
              <a:off x="2057009" y="0"/>
              <a:ext cx="4613004" cy="6858000"/>
            </a:xfrm>
            <a:prstGeom prst="rect">
              <a:avLst/>
            </a:prstGeom>
          </p:spPr>
        </p:pic>
        <p:pic>
          <p:nvPicPr>
            <p:cNvPr id="12" name="Picture 11"/>
            <p:cNvPicPr>
              <a:picLocks noChangeAspect="1"/>
            </p:cNvPicPr>
            <p:nvPr/>
          </p:nvPicPr>
          <p:blipFill>
            <a:blip r:embed="rId3"/>
            <a:stretch>
              <a:fillRect/>
            </a:stretch>
          </p:blipFill>
          <p:spPr>
            <a:xfrm>
              <a:off x="6670013" y="-1"/>
              <a:ext cx="4613338" cy="6854543"/>
            </a:xfrm>
            <a:prstGeom prst="rect">
              <a:avLst/>
            </a:prstGeom>
          </p:spPr>
        </p:pic>
      </p:grpSp>
    </p:spTree>
    <p:extLst>
      <p:ext uri="{BB962C8B-B14F-4D97-AF65-F5344CB8AC3E}">
        <p14:creationId xmlns:p14="http://schemas.microsoft.com/office/powerpoint/2010/main" val="1851119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4804149" y="987425"/>
            <a:ext cx="6551239" cy="4869580"/>
            <a:chOff x="2057009" y="-1"/>
            <a:chExt cx="9226342" cy="6858001"/>
          </a:xfrm>
        </p:grpSpPr>
        <p:pic>
          <p:nvPicPr>
            <p:cNvPr id="16" name="Picture 15"/>
            <p:cNvPicPr>
              <a:picLocks noChangeAspect="1"/>
            </p:cNvPicPr>
            <p:nvPr/>
          </p:nvPicPr>
          <p:blipFill>
            <a:blip r:embed="rId2"/>
            <a:stretch>
              <a:fillRect/>
            </a:stretch>
          </p:blipFill>
          <p:spPr>
            <a:xfrm>
              <a:off x="2057009" y="0"/>
              <a:ext cx="4613004" cy="6858000"/>
            </a:xfrm>
            <a:prstGeom prst="rect">
              <a:avLst/>
            </a:prstGeom>
          </p:spPr>
        </p:pic>
        <p:pic>
          <p:nvPicPr>
            <p:cNvPr id="17" name="Picture 16"/>
            <p:cNvPicPr>
              <a:picLocks noChangeAspect="1"/>
            </p:cNvPicPr>
            <p:nvPr/>
          </p:nvPicPr>
          <p:blipFill>
            <a:blip r:embed="rId3"/>
            <a:stretch>
              <a:fillRect/>
            </a:stretch>
          </p:blipFill>
          <p:spPr>
            <a:xfrm>
              <a:off x="6670013" y="-1"/>
              <a:ext cx="4613338" cy="6854543"/>
            </a:xfrm>
            <a:prstGeom prst="rect">
              <a:avLst/>
            </a:prstGeom>
          </p:spPr>
        </p:pic>
      </p:grpSp>
      <p:sp>
        <p:nvSpPr>
          <p:cNvPr id="7" name="Title 1"/>
          <p:cNvSpPr txBox="1">
            <a:spLocks/>
          </p:cNvSpPr>
          <p:nvPr/>
        </p:nvSpPr>
        <p:spPr>
          <a:xfrm>
            <a:off x="839788" y="3830128"/>
            <a:ext cx="3932237" cy="560718"/>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CA" dirty="0" smtClean="0">
                <a:solidFill>
                  <a:srgbClr val="C00000"/>
                </a:solidFill>
              </a:rPr>
              <a:t>Yes.  This is plagiarism.</a:t>
            </a:r>
            <a:endParaRPr lang="en-CA" dirty="0">
              <a:solidFill>
                <a:srgbClr val="C00000"/>
              </a:solidFill>
            </a:endParaRPr>
          </a:p>
        </p:txBody>
      </p:sp>
      <p:sp>
        <p:nvSpPr>
          <p:cNvPr id="8" name="Text Placeholder 2"/>
          <p:cNvSpPr txBox="1">
            <a:spLocks/>
          </p:cNvSpPr>
          <p:nvPr/>
        </p:nvSpPr>
        <p:spPr>
          <a:xfrm>
            <a:off x="839788" y="4390846"/>
            <a:ext cx="3932237" cy="147020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buFont typeface="Arial" panose="020B0604020202020204" pitchFamily="34" charset="0"/>
              <a:buChar char="•"/>
            </a:pPr>
            <a:r>
              <a:rPr lang="en-US" dirty="0" smtClean="0"/>
              <a:t>It uses someone else’s ideas WITHOUT citing them.</a:t>
            </a:r>
          </a:p>
          <a:p>
            <a:pPr marL="285750" indent="-285750">
              <a:buFont typeface="Arial" panose="020B0604020202020204" pitchFamily="34" charset="0"/>
              <a:buChar char="•"/>
            </a:pPr>
            <a:r>
              <a:rPr lang="en-US" dirty="0" smtClean="0"/>
              <a:t>It contains quotation marks for the quote, but no citation nor reference.</a:t>
            </a:r>
          </a:p>
        </p:txBody>
      </p:sp>
      <p:sp>
        <p:nvSpPr>
          <p:cNvPr id="5" name="Rectangle 4"/>
          <p:cNvSpPr/>
          <p:nvPr/>
        </p:nvSpPr>
        <p:spPr>
          <a:xfrm>
            <a:off x="8746646" y="1628595"/>
            <a:ext cx="2149954" cy="143055"/>
          </a:xfrm>
          <a:prstGeom prst="rect">
            <a:avLst/>
          </a:prstGeom>
          <a:solidFill>
            <a:srgbClr val="C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8968327" y="1914705"/>
            <a:ext cx="1661573" cy="145031"/>
          </a:xfrm>
          <a:prstGeom prst="rect">
            <a:avLst/>
          </a:prstGeom>
          <a:solidFill>
            <a:srgbClr val="C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itle 1"/>
          <p:cNvSpPr>
            <a:spLocks noGrp="1"/>
          </p:cNvSpPr>
          <p:nvPr>
            <p:ph type="title"/>
          </p:nvPr>
        </p:nvSpPr>
        <p:spPr>
          <a:xfrm>
            <a:off x="839788" y="987425"/>
            <a:ext cx="3932237" cy="530824"/>
          </a:xfrm>
        </p:spPr>
        <p:txBody>
          <a:bodyPr>
            <a:normAutofit/>
          </a:bodyPr>
          <a:lstStyle/>
          <a:p>
            <a:r>
              <a:rPr lang="en-CA" dirty="0"/>
              <a:t>Writing Example #4:</a:t>
            </a:r>
            <a:endParaRPr lang="en-CA" dirty="0"/>
          </a:p>
        </p:txBody>
      </p:sp>
      <p:sp>
        <p:nvSpPr>
          <p:cNvPr id="12" name="Text Placeholder 2"/>
          <p:cNvSpPr>
            <a:spLocks noGrp="1"/>
          </p:cNvSpPr>
          <p:nvPr>
            <p:ph type="body" sz="half" idx="2"/>
          </p:nvPr>
        </p:nvSpPr>
        <p:spPr>
          <a:xfrm>
            <a:off x="839788" y="1518249"/>
            <a:ext cx="3932237" cy="2311879"/>
          </a:xfrm>
        </p:spPr>
        <p:txBody>
          <a:bodyPr>
            <a:normAutofit/>
          </a:bodyPr>
          <a:lstStyle/>
          <a:p>
            <a:r>
              <a:rPr lang="en-CA" dirty="0" smtClean="0"/>
              <a:t>The </a:t>
            </a:r>
            <a:r>
              <a:rPr lang="en-CA" dirty="0"/>
              <a:t>relationship between Mr. and Mrs. </a:t>
            </a:r>
            <a:r>
              <a:rPr lang="en-CA" dirty="0" err="1"/>
              <a:t>Dursley</a:t>
            </a:r>
            <a:r>
              <a:rPr lang="en-CA" dirty="0"/>
              <a:t> and Potters was strained.  </a:t>
            </a:r>
            <a:r>
              <a:rPr lang="en-CA" dirty="0">
                <a:solidFill>
                  <a:srgbClr val="C00000"/>
                </a:solidFill>
              </a:rPr>
              <a:t>“Mrs. Potter was Mrs. </a:t>
            </a:r>
            <a:r>
              <a:rPr lang="en-CA" dirty="0" err="1">
                <a:solidFill>
                  <a:srgbClr val="C00000"/>
                </a:solidFill>
              </a:rPr>
              <a:t>Dursley’s</a:t>
            </a:r>
            <a:r>
              <a:rPr lang="en-CA" dirty="0">
                <a:solidFill>
                  <a:srgbClr val="C00000"/>
                </a:solidFill>
              </a:rPr>
              <a:t> sister, but they hadn’t met for several years”</a:t>
            </a:r>
            <a:r>
              <a:rPr lang="en-CA" dirty="0"/>
              <a:t> on account of Mrs. </a:t>
            </a:r>
            <a:r>
              <a:rPr lang="en-CA" dirty="0" err="1"/>
              <a:t>Dursely’s</a:t>
            </a:r>
            <a:r>
              <a:rPr lang="en-CA" dirty="0"/>
              <a:t> belief that </a:t>
            </a:r>
            <a:r>
              <a:rPr lang="en-CA" dirty="0">
                <a:solidFill>
                  <a:srgbClr val="C00000"/>
                </a:solidFill>
              </a:rPr>
              <a:t>her sister and her husband were good-for-nothing</a:t>
            </a:r>
            <a:r>
              <a:rPr lang="en-CA" dirty="0"/>
              <a:t>.</a:t>
            </a:r>
          </a:p>
          <a:p>
            <a:endParaRPr lang="en-CA" dirty="0"/>
          </a:p>
        </p:txBody>
      </p:sp>
      <p:sp>
        <p:nvSpPr>
          <p:cNvPr id="18" name="Rectangle 17"/>
          <p:cNvSpPr/>
          <p:nvPr/>
        </p:nvSpPr>
        <p:spPr>
          <a:xfrm>
            <a:off x="8424281" y="1771650"/>
            <a:ext cx="633994" cy="145031"/>
          </a:xfrm>
          <a:prstGeom prst="rect">
            <a:avLst/>
          </a:prstGeom>
          <a:solidFill>
            <a:srgbClr val="C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614159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4804149" y="987425"/>
            <a:ext cx="6551239" cy="4869580"/>
            <a:chOff x="2057009" y="-1"/>
            <a:chExt cx="9226342" cy="6858001"/>
          </a:xfrm>
        </p:grpSpPr>
        <p:pic>
          <p:nvPicPr>
            <p:cNvPr id="16" name="Picture 15"/>
            <p:cNvPicPr>
              <a:picLocks noChangeAspect="1"/>
            </p:cNvPicPr>
            <p:nvPr/>
          </p:nvPicPr>
          <p:blipFill>
            <a:blip r:embed="rId2"/>
            <a:stretch>
              <a:fillRect/>
            </a:stretch>
          </p:blipFill>
          <p:spPr>
            <a:xfrm>
              <a:off x="2057009" y="0"/>
              <a:ext cx="4613004" cy="6858000"/>
            </a:xfrm>
            <a:prstGeom prst="rect">
              <a:avLst/>
            </a:prstGeom>
          </p:spPr>
        </p:pic>
        <p:pic>
          <p:nvPicPr>
            <p:cNvPr id="17" name="Picture 16"/>
            <p:cNvPicPr>
              <a:picLocks noChangeAspect="1"/>
            </p:cNvPicPr>
            <p:nvPr/>
          </p:nvPicPr>
          <p:blipFill>
            <a:blip r:embed="rId3"/>
            <a:stretch>
              <a:fillRect/>
            </a:stretch>
          </p:blipFill>
          <p:spPr>
            <a:xfrm>
              <a:off x="6670013" y="-1"/>
              <a:ext cx="4613338" cy="6854543"/>
            </a:xfrm>
            <a:prstGeom prst="rect">
              <a:avLst/>
            </a:prstGeom>
          </p:spPr>
        </p:pic>
      </p:grpSp>
      <p:sp>
        <p:nvSpPr>
          <p:cNvPr id="7" name="Title 1"/>
          <p:cNvSpPr txBox="1">
            <a:spLocks/>
          </p:cNvSpPr>
          <p:nvPr/>
        </p:nvSpPr>
        <p:spPr>
          <a:xfrm>
            <a:off x="839788" y="3830128"/>
            <a:ext cx="3932237" cy="560718"/>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CA" dirty="0" smtClean="0">
                <a:solidFill>
                  <a:srgbClr val="C00000"/>
                </a:solidFill>
              </a:rPr>
              <a:t>Corrected:</a:t>
            </a:r>
            <a:endParaRPr lang="en-CA" dirty="0">
              <a:solidFill>
                <a:srgbClr val="C00000"/>
              </a:solidFill>
            </a:endParaRPr>
          </a:p>
        </p:txBody>
      </p:sp>
      <p:sp>
        <p:nvSpPr>
          <p:cNvPr id="8" name="Text Placeholder 2"/>
          <p:cNvSpPr txBox="1">
            <a:spLocks/>
          </p:cNvSpPr>
          <p:nvPr/>
        </p:nvSpPr>
        <p:spPr>
          <a:xfrm>
            <a:off x="839788" y="4390846"/>
            <a:ext cx="3932237" cy="147020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CA" dirty="0"/>
              <a:t>The relationship between Mr. and Mrs. </a:t>
            </a:r>
            <a:r>
              <a:rPr lang="en-CA" dirty="0" err="1"/>
              <a:t>Dursley</a:t>
            </a:r>
            <a:r>
              <a:rPr lang="en-CA" dirty="0"/>
              <a:t> and Potters was strained.  </a:t>
            </a:r>
            <a:r>
              <a:rPr lang="en-CA" dirty="0" smtClean="0"/>
              <a:t>“Mrs</a:t>
            </a:r>
            <a:r>
              <a:rPr lang="en-CA" dirty="0"/>
              <a:t>. Potter was Mrs. </a:t>
            </a:r>
            <a:r>
              <a:rPr lang="en-CA" dirty="0" err="1"/>
              <a:t>Dursley’s</a:t>
            </a:r>
            <a:r>
              <a:rPr lang="en-CA" dirty="0"/>
              <a:t> sister, but they hadn’t met for several </a:t>
            </a:r>
            <a:r>
              <a:rPr lang="en-CA" dirty="0" smtClean="0"/>
              <a:t>years” </a:t>
            </a:r>
            <a:r>
              <a:rPr lang="en-CA" dirty="0"/>
              <a:t>on account of their belief that her sister and her husband were </a:t>
            </a:r>
            <a:r>
              <a:rPr lang="en-CA" dirty="0" smtClean="0"/>
              <a:t>good-for-nothings (Rowling, 1998, p. 2).</a:t>
            </a:r>
            <a:endParaRPr lang="en-CA" dirty="0"/>
          </a:p>
        </p:txBody>
      </p:sp>
      <p:sp>
        <p:nvSpPr>
          <p:cNvPr id="5" name="Rectangle 4"/>
          <p:cNvSpPr/>
          <p:nvPr/>
        </p:nvSpPr>
        <p:spPr>
          <a:xfrm>
            <a:off x="8746646" y="1628595"/>
            <a:ext cx="2149954" cy="143055"/>
          </a:xfrm>
          <a:prstGeom prst="rect">
            <a:avLst/>
          </a:prstGeom>
          <a:solidFill>
            <a:srgbClr val="C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8968327" y="1914705"/>
            <a:ext cx="1661573" cy="145031"/>
          </a:xfrm>
          <a:prstGeom prst="rect">
            <a:avLst/>
          </a:prstGeom>
          <a:solidFill>
            <a:srgbClr val="C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itle 1"/>
          <p:cNvSpPr>
            <a:spLocks noGrp="1"/>
          </p:cNvSpPr>
          <p:nvPr>
            <p:ph type="title"/>
          </p:nvPr>
        </p:nvSpPr>
        <p:spPr>
          <a:xfrm>
            <a:off x="839788" y="987425"/>
            <a:ext cx="3932237" cy="530824"/>
          </a:xfrm>
        </p:spPr>
        <p:txBody>
          <a:bodyPr>
            <a:normAutofit/>
          </a:bodyPr>
          <a:lstStyle/>
          <a:p>
            <a:r>
              <a:rPr lang="en-CA" dirty="0"/>
              <a:t>Writing Example #4:</a:t>
            </a:r>
            <a:endParaRPr lang="en-CA" dirty="0"/>
          </a:p>
        </p:txBody>
      </p:sp>
      <p:sp>
        <p:nvSpPr>
          <p:cNvPr id="12" name="Text Placeholder 2"/>
          <p:cNvSpPr>
            <a:spLocks noGrp="1"/>
          </p:cNvSpPr>
          <p:nvPr>
            <p:ph type="body" sz="half" idx="2"/>
          </p:nvPr>
        </p:nvSpPr>
        <p:spPr>
          <a:xfrm>
            <a:off x="839788" y="1518249"/>
            <a:ext cx="3932237" cy="2311879"/>
          </a:xfrm>
        </p:spPr>
        <p:txBody>
          <a:bodyPr/>
          <a:lstStyle/>
          <a:p>
            <a:r>
              <a:rPr lang="en-CA" dirty="0"/>
              <a:t>The relationship between Mr. and Mrs. </a:t>
            </a:r>
            <a:r>
              <a:rPr lang="en-CA" dirty="0" err="1"/>
              <a:t>Dursley</a:t>
            </a:r>
            <a:r>
              <a:rPr lang="en-CA" dirty="0"/>
              <a:t> and Potters was strained.  </a:t>
            </a:r>
            <a:r>
              <a:rPr lang="en-CA" dirty="0">
                <a:solidFill>
                  <a:srgbClr val="C00000"/>
                </a:solidFill>
              </a:rPr>
              <a:t>“Mrs. Potter was Mrs. </a:t>
            </a:r>
            <a:r>
              <a:rPr lang="en-CA" dirty="0" err="1">
                <a:solidFill>
                  <a:srgbClr val="C00000"/>
                </a:solidFill>
              </a:rPr>
              <a:t>Dursley’s</a:t>
            </a:r>
            <a:r>
              <a:rPr lang="en-CA" dirty="0">
                <a:solidFill>
                  <a:srgbClr val="C00000"/>
                </a:solidFill>
              </a:rPr>
              <a:t> sister, but they hadn’t met for several years”</a:t>
            </a:r>
            <a:r>
              <a:rPr lang="en-CA" dirty="0"/>
              <a:t> on account of Mrs. </a:t>
            </a:r>
            <a:r>
              <a:rPr lang="en-CA" dirty="0" err="1"/>
              <a:t>Dursely’s</a:t>
            </a:r>
            <a:r>
              <a:rPr lang="en-CA" dirty="0"/>
              <a:t> belief that </a:t>
            </a:r>
            <a:r>
              <a:rPr lang="en-CA" dirty="0">
                <a:solidFill>
                  <a:srgbClr val="C00000"/>
                </a:solidFill>
              </a:rPr>
              <a:t>her sister and her husband were good-for-nothing</a:t>
            </a:r>
            <a:r>
              <a:rPr lang="en-CA" dirty="0" smtClean="0"/>
              <a:t>.</a:t>
            </a:r>
            <a:endParaRPr lang="en-CA" dirty="0"/>
          </a:p>
        </p:txBody>
      </p:sp>
      <p:sp>
        <p:nvSpPr>
          <p:cNvPr id="18" name="Rectangle 17"/>
          <p:cNvSpPr/>
          <p:nvPr/>
        </p:nvSpPr>
        <p:spPr>
          <a:xfrm>
            <a:off x="8424281" y="1771650"/>
            <a:ext cx="633994" cy="145031"/>
          </a:xfrm>
          <a:prstGeom prst="rect">
            <a:avLst/>
          </a:prstGeom>
          <a:solidFill>
            <a:srgbClr val="C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823322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27977" y="378147"/>
            <a:ext cx="4285904" cy="5945387"/>
          </a:xfrm>
        </p:spPr>
      </p:pic>
      <p:sp>
        <p:nvSpPr>
          <p:cNvPr id="5" name="TextBox 4"/>
          <p:cNvSpPr txBox="1"/>
          <p:nvPr/>
        </p:nvSpPr>
        <p:spPr>
          <a:xfrm>
            <a:off x="1227977" y="6323534"/>
            <a:ext cx="4285904" cy="369332"/>
          </a:xfrm>
          <a:prstGeom prst="rect">
            <a:avLst/>
          </a:prstGeom>
          <a:noFill/>
        </p:spPr>
        <p:txBody>
          <a:bodyPr wrap="square" rtlCol="0">
            <a:spAutoFit/>
          </a:bodyPr>
          <a:lstStyle/>
          <a:p>
            <a:pPr algn="ctr"/>
            <a:r>
              <a:rPr lang="en-CA" sz="900" dirty="0" smtClean="0"/>
              <a:t>All related images: </a:t>
            </a:r>
            <a:r>
              <a:rPr lang="en-CA" sz="900" dirty="0">
                <a:hlinkClick r:id="rId3"/>
              </a:rPr>
              <a:t>https://www.amazon.com/One-Fish-Blue-Beginner-Books-ebook/dp/B00ESF274U</a:t>
            </a:r>
            <a:endParaRPr lang="en-CA" sz="900" dirty="0"/>
          </a:p>
        </p:txBody>
      </p:sp>
      <p:pic>
        <p:nvPicPr>
          <p:cNvPr id="8" name="Picture 2" descr="https://static.playbill.com/dims4/default/59a3d81/2147483647/crop/678x1059%2B0%2B0/resize/248x250%3C/quality/90/?url=http%3A%2F%2Fplaybill-brightspot.s3.amazonaws.com%2Fd6%2F56%2Fa0b414c24f0cb13606d4122f930a%2Ftheodorseussgeisel-headshot-hr.jpg"/>
          <p:cNvPicPr>
            <a:picLocks noChangeAspect="1" noChangeArrowheads="1"/>
          </p:cNvPicPr>
          <p:nvPr/>
        </p:nvPicPr>
        <p:blipFill rotWithShape="1">
          <a:blip r:embed="rId4">
            <a:extLst>
              <a:ext uri="{28A0092B-C50C-407E-A947-70E740481C1C}">
                <a14:useLocalDpi xmlns:a14="http://schemas.microsoft.com/office/drawing/2010/main" val="0"/>
              </a:ext>
            </a:extLst>
          </a:blip>
          <a:srcRect l="800" b="11689"/>
          <a:stretch/>
        </p:blipFill>
        <p:spPr bwMode="auto">
          <a:xfrm>
            <a:off x="6625095" y="378147"/>
            <a:ext cx="4281728" cy="595364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620919" y="6323534"/>
            <a:ext cx="4285904" cy="369332"/>
          </a:xfrm>
          <a:prstGeom prst="rect">
            <a:avLst/>
          </a:prstGeom>
          <a:noFill/>
        </p:spPr>
        <p:txBody>
          <a:bodyPr wrap="square" rtlCol="0">
            <a:spAutoFit/>
          </a:bodyPr>
          <a:lstStyle/>
          <a:p>
            <a:pPr algn="ctr"/>
            <a:r>
              <a:rPr lang="en-CA" sz="900" b="1" dirty="0" smtClean="0"/>
              <a:t>Theodore Seuss Geisel</a:t>
            </a:r>
          </a:p>
          <a:p>
            <a:pPr algn="ctr"/>
            <a:r>
              <a:rPr lang="en-CA" sz="900" dirty="0" smtClean="0"/>
              <a:t>Image</a:t>
            </a:r>
            <a:r>
              <a:rPr lang="en-CA" sz="900" dirty="0"/>
              <a:t>: </a:t>
            </a:r>
            <a:r>
              <a:rPr lang="en-CA" sz="900" dirty="0">
                <a:hlinkClick r:id="rId5"/>
              </a:rPr>
              <a:t>http://www.playbill.com/person/theodor-seuss-geisel-vault-0000116084</a:t>
            </a:r>
            <a:endParaRPr lang="en-CA" sz="900" dirty="0"/>
          </a:p>
        </p:txBody>
      </p:sp>
    </p:spTree>
    <p:extLst>
      <p:ext uri="{BB962C8B-B14F-4D97-AF65-F5344CB8AC3E}">
        <p14:creationId xmlns:p14="http://schemas.microsoft.com/office/powerpoint/2010/main" val="22962326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5"/>
            <a:ext cx="3932237" cy="530824"/>
          </a:xfrm>
        </p:spPr>
        <p:txBody>
          <a:bodyPr>
            <a:normAutofit/>
          </a:bodyPr>
          <a:lstStyle/>
          <a:p>
            <a:r>
              <a:rPr lang="en-CA" dirty="0"/>
              <a:t>Writing Example </a:t>
            </a:r>
            <a:r>
              <a:rPr lang="en-CA" dirty="0" smtClean="0"/>
              <a:t>#5:</a:t>
            </a:r>
            <a:endParaRPr lang="en-CA" dirty="0"/>
          </a:p>
        </p:txBody>
      </p:sp>
      <p:sp>
        <p:nvSpPr>
          <p:cNvPr id="3" name="Text Placeholder 2"/>
          <p:cNvSpPr>
            <a:spLocks noGrp="1"/>
          </p:cNvSpPr>
          <p:nvPr>
            <p:ph type="body" sz="half" idx="2"/>
          </p:nvPr>
        </p:nvSpPr>
        <p:spPr>
          <a:xfrm>
            <a:off x="839788" y="1518249"/>
            <a:ext cx="3932237" cy="2311879"/>
          </a:xfrm>
        </p:spPr>
        <p:txBody>
          <a:bodyPr/>
          <a:lstStyle/>
          <a:p>
            <a:r>
              <a:rPr lang="en-CA" dirty="0" smtClean="0"/>
              <a:t>The relationship between Mr. and Mrs. </a:t>
            </a:r>
            <a:r>
              <a:rPr lang="en-CA" dirty="0" err="1" smtClean="0"/>
              <a:t>Dursley</a:t>
            </a:r>
            <a:r>
              <a:rPr lang="en-CA" dirty="0" smtClean="0"/>
              <a:t> and Potters is strained.  Mrs. Potter is Mrs. </a:t>
            </a:r>
            <a:r>
              <a:rPr lang="en-CA" dirty="0" err="1" smtClean="0"/>
              <a:t>Dursley’s</a:t>
            </a:r>
            <a:r>
              <a:rPr lang="en-CA" dirty="0" smtClean="0"/>
              <a:t> sister, but they haven’t reunited for many years on account of their belief that her sister and her husband were good-for-nothings.</a:t>
            </a:r>
            <a:endParaRPr lang="en-CA" dirty="0"/>
          </a:p>
        </p:txBody>
      </p:sp>
      <p:sp>
        <p:nvSpPr>
          <p:cNvPr id="13" name="Title 1"/>
          <p:cNvSpPr txBox="1">
            <a:spLocks/>
          </p:cNvSpPr>
          <p:nvPr/>
        </p:nvSpPr>
        <p:spPr>
          <a:xfrm>
            <a:off x="839788" y="3830128"/>
            <a:ext cx="3932237" cy="560718"/>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CA" dirty="0" smtClean="0">
                <a:solidFill>
                  <a:srgbClr val="C00000"/>
                </a:solidFill>
              </a:rPr>
              <a:t>Is this plagiarism</a:t>
            </a:r>
            <a:r>
              <a:rPr lang="en-CA" dirty="0">
                <a:solidFill>
                  <a:srgbClr val="C00000"/>
                </a:solidFill>
              </a:rPr>
              <a:t>?</a:t>
            </a:r>
          </a:p>
        </p:txBody>
      </p:sp>
      <p:grpSp>
        <p:nvGrpSpPr>
          <p:cNvPr id="10" name="Group 9"/>
          <p:cNvGrpSpPr/>
          <p:nvPr/>
        </p:nvGrpSpPr>
        <p:grpSpPr>
          <a:xfrm>
            <a:off x="4804149" y="987425"/>
            <a:ext cx="6551239" cy="4869580"/>
            <a:chOff x="2057009" y="-1"/>
            <a:chExt cx="9226342" cy="6858001"/>
          </a:xfrm>
        </p:grpSpPr>
        <p:pic>
          <p:nvPicPr>
            <p:cNvPr id="11" name="Picture 10"/>
            <p:cNvPicPr>
              <a:picLocks noChangeAspect="1"/>
            </p:cNvPicPr>
            <p:nvPr/>
          </p:nvPicPr>
          <p:blipFill>
            <a:blip r:embed="rId2"/>
            <a:stretch>
              <a:fillRect/>
            </a:stretch>
          </p:blipFill>
          <p:spPr>
            <a:xfrm>
              <a:off x="2057009" y="0"/>
              <a:ext cx="4613004" cy="6858000"/>
            </a:xfrm>
            <a:prstGeom prst="rect">
              <a:avLst/>
            </a:prstGeom>
          </p:spPr>
        </p:pic>
        <p:pic>
          <p:nvPicPr>
            <p:cNvPr id="12" name="Picture 11"/>
            <p:cNvPicPr>
              <a:picLocks noChangeAspect="1"/>
            </p:cNvPicPr>
            <p:nvPr/>
          </p:nvPicPr>
          <p:blipFill>
            <a:blip r:embed="rId3"/>
            <a:stretch>
              <a:fillRect/>
            </a:stretch>
          </p:blipFill>
          <p:spPr>
            <a:xfrm>
              <a:off x="6670013" y="-1"/>
              <a:ext cx="4613338" cy="6854543"/>
            </a:xfrm>
            <a:prstGeom prst="rect">
              <a:avLst/>
            </a:prstGeom>
          </p:spPr>
        </p:pic>
      </p:grpSp>
    </p:spTree>
    <p:extLst>
      <p:ext uri="{BB962C8B-B14F-4D97-AF65-F5344CB8AC3E}">
        <p14:creationId xmlns:p14="http://schemas.microsoft.com/office/powerpoint/2010/main" val="758342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4804149" y="987425"/>
            <a:ext cx="6551239" cy="4869580"/>
            <a:chOff x="2057009" y="-1"/>
            <a:chExt cx="9226342" cy="6858001"/>
          </a:xfrm>
        </p:grpSpPr>
        <p:pic>
          <p:nvPicPr>
            <p:cNvPr id="16" name="Picture 15"/>
            <p:cNvPicPr>
              <a:picLocks noChangeAspect="1"/>
            </p:cNvPicPr>
            <p:nvPr/>
          </p:nvPicPr>
          <p:blipFill>
            <a:blip r:embed="rId2"/>
            <a:stretch>
              <a:fillRect/>
            </a:stretch>
          </p:blipFill>
          <p:spPr>
            <a:xfrm>
              <a:off x="2057009" y="0"/>
              <a:ext cx="4613004" cy="6858000"/>
            </a:xfrm>
            <a:prstGeom prst="rect">
              <a:avLst/>
            </a:prstGeom>
          </p:spPr>
        </p:pic>
        <p:pic>
          <p:nvPicPr>
            <p:cNvPr id="17" name="Picture 16"/>
            <p:cNvPicPr>
              <a:picLocks noChangeAspect="1"/>
            </p:cNvPicPr>
            <p:nvPr/>
          </p:nvPicPr>
          <p:blipFill>
            <a:blip r:embed="rId3"/>
            <a:stretch>
              <a:fillRect/>
            </a:stretch>
          </p:blipFill>
          <p:spPr>
            <a:xfrm>
              <a:off x="6670013" y="-1"/>
              <a:ext cx="4613338" cy="6854543"/>
            </a:xfrm>
            <a:prstGeom prst="rect">
              <a:avLst/>
            </a:prstGeom>
          </p:spPr>
        </p:pic>
      </p:grpSp>
      <p:sp>
        <p:nvSpPr>
          <p:cNvPr id="7" name="Title 1"/>
          <p:cNvSpPr txBox="1">
            <a:spLocks/>
          </p:cNvSpPr>
          <p:nvPr/>
        </p:nvSpPr>
        <p:spPr>
          <a:xfrm>
            <a:off x="839788" y="3830128"/>
            <a:ext cx="3932237" cy="560718"/>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CA" dirty="0" smtClean="0">
                <a:solidFill>
                  <a:srgbClr val="C00000"/>
                </a:solidFill>
              </a:rPr>
              <a:t>Yes.  This is plagiarism.</a:t>
            </a:r>
            <a:endParaRPr lang="en-CA" dirty="0">
              <a:solidFill>
                <a:srgbClr val="C00000"/>
              </a:solidFill>
            </a:endParaRPr>
          </a:p>
        </p:txBody>
      </p:sp>
      <p:sp>
        <p:nvSpPr>
          <p:cNvPr id="8" name="Text Placeholder 2"/>
          <p:cNvSpPr txBox="1">
            <a:spLocks/>
          </p:cNvSpPr>
          <p:nvPr/>
        </p:nvSpPr>
        <p:spPr>
          <a:xfrm>
            <a:off x="839788" y="4390846"/>
            <a:ext cx="3932237" cy="147020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buFont typeface="Arial" panose="020B0604020202020204" pitchFamily="34" charset="0"/>
              <a:buChar char="•"/>
            </a:pPr>
            <a:r>
              <a:rPr lang="en-US" dirty="0" smtClean="0"/>
              <a:t>This is patchwork (replacing words).</a:t>
            </a:r>
          </a:p>
          <a:p>
            <a:pPr marL="285750" indent="-285750">
              <a:buFont typeface="Arial" panose="020B0604020202020204" pitchFamily="34" charset="0"/>
              <a:buChar char="•"/>
            </a:pPr>
            <a:r>
              <a:rPr lang="en-US" dirty="0" smtClean="0"/>
              <a:t>It uses someone else’s ideas WITHOUT citing them.</a:t>
            </a:r>
          </a:p>
          <a:p>
            <a:pPr marL="285750" indent="-285750">
              <a:buFont typeface="Arial" panose="020B0604020202020204" pitchFamily="34" charset="0"/>
              <a:buChar char="•"/>
            </a:pPr>
            <a:r>
              <a:rPr lang="en-US" dirty="0"/>
              <a:t>You must properly cite and reference your resources.</a:t>
            </a:r>
            <a:endParaRPr lang="en-CA" dirty="0"/>
          </a:p>
        </p:txBody>
      </p:sp>
      <p:sp>
        <p:nvSpPr>
          <p:cNvPr id="5" name="Rectangle 4"/>
          <p:cNvSpPr/>
          <p:nvPr/>
        </p:nvSpPr>
        <p:spPr>
          <a:xfrm>
            <a:off x="8746646" y="1628595"/>
            <a:ext cx="2149954" cy="143055"/>
          </a:xfrm>
          <a:prstGeom prst="rect">
            <a:avLst/>
          </a:prstGeom>
          <a:solidFill>
            <a:srgbClr val="C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8968327" y="1914705"/>
            <a:ext cx="1661573" cy="145031"/>
          </a:xfrm>
          <a:prstGeom prst="rect">
            <a:avLst/>
          </a:prstGeom>
          <a:solidFill>
            <a:srgbClr val="C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itle 1"/>
          <p:cNvSpPr>
            <a:spLocks noGrp="1"/>
          </p:cNvSpPr>
          <p:nvPr>
            <p:ph type="title"/>
          </p:nvPr>
        </p:nvSpPr>
        <p:spPr>
          <a:xfrm>
            <a:off x="839788" y="987425"/>
            <a:ext cx="3932237" cy="530824"/>
          </a:xfrm>
        </p:spPr>
        <p:txBody>
          <a:bodyPr>
            <a:normAutofit/>
          </a:bodyPr>
          <a:lstStyle/>
          <a:p>
            <a:r>
              <a:rPr lang="en-CA" dirty="0"/>
              <a:t>Writing Example #5:</a:t>
            </a:r>
            <a:endParaRPr lang="en-CA" dirty="0"/>
          </a:p>
        </p:txBody>
      </p:sp>
      <p:sp>
        <p:nvSpPr>
          <p:cNvPr id="12" name="Text Placeholder 2"/>
          <p:cNvSpPr>
            <a:spLocks noGrp="1"/>
          </p:cNvSpPr>
          <p:nvPr>
            <p:ph type="body" sz="half" idx="2"/>
          </p:nvPr>
        </p:nvSpPr>
        <p:spPr>
          <a:xfrm>
            <a:off x="839788" y="1518249"/>
            <a:ext cx="3932237" cy="2311879"/>
          </a:xfrm>
        </p:spPr>
        <p:txBody>
          <a:bodyPr>
            <a:normAutofit/>
          </a:bodyPr>
          <a:lstStyle/>
          <a:p>
            <a:r>
              <a:rPr lang="en-CA" dirty="0" smtClean="0"/>
              <a:t>The </a:t>
            </a:r>
            <a:r>
              <a:rPr lang="en-CA" dirty="0"/>
              <a:t>relationship between Mr. and Mrs. </a:t>
            </a:r>
            <a:r>
              <a:rPr lang="en-CA" dirty="0" err="1"/>
              <a:t>Dursley</a:t>
            </a:r>
            <a:r>
              <a:rPr lang="en-CA" dirty="0"/>
              <a:t> and Potters is strained.  </a:t>
            </a:r>
            <a:r>
              <a:rPr lang="en-CA" dirty="0">
                <a:solidFill>
                  <a:srgbClr val="C00000"/>
                </a:solidFill>
              </a:rPr>
              <a:t>Mrs. Potter is Mrs. </a:t>
            </a:r>
            <a:r>
              <a:rPr lang="en-CA" dirty="0" err="1">
                <a:solidFill>
                  <a:srgbClr val="C00000"/>
                </a:solidFill>
              </a:rPr>
              <a:t>Dursley’s</a:t>
            </a:r>
            <a:r>
              <a:rPr lang="en-CA" dirty="0">
                <a:solidFill>
                  <a:srgbClr val="C00000"/>
                </a:solidFill>
              </a:rPr>
              <a:t> sister, but they haven’t reunited for many years</a:t>
            </a:r>
            <a:r>
              <a:rPr lang="en-CA" dirty="0"/>
              <a:t> on account of their belief that </a:t>
            </a:r>
            <a:r>
              <a:rPr lang="en-CA" dirty="0">
                <a:solidFill>
                  <a:srgbClr val="C00000"/>
                </a:solidFill>
              </a:rPr>
              <a:t>her sister and her husband were good-for-nothings</a:t>
            </a:r>
            <a:r>
              <a:rPr lang="en-CA" dirty="0"/>
              <a:t>.</a:t>
            </a:r>
          </a:p>
          <a:p>
            <a:endParaRPr lang="en-CA" dirty="0"/>
          </a:p>
        </p:txBody>
      </p:sp>
      <p:sp>
        <p:nvSpPr>
          <p:cNvPr id="18" name="Rectangle 17"/>
          <p:cNvSpPr/>
          <p:nvPr/>
        </p:nvSpPr>
        <p:spPr>
          <a:xfrm>
            <a:off x="8424281" y="1771650"/>
            <a:ext cx="633994" cy="145031"/>
          </a:xfrm>
          <a:prstGeom prst="rect">
            <a:avLst/>
          </a:prstGeom>
          <a:solidFill>
            <a:srgbClr val="C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2675219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4804149" y="987425"/>
            <a:ext cx="6551239" cy="4869580"/>
            <a:chOff x="2057009" y="-1"/>
            <a:chExt cx="9226342" cy="6858001"/>
          </a:xfrm>
        </p:grpSpPr>
        <p:pic>
          <p:nvPicPr>
            <p:cNvPr id="16" name="Picture 15"/>
            <p:cNvPicPr>
              <a:picLocks noChangeAspect="1"/>
            </p:cNvPicPr>
            <p:nvPr/>
          </p:nvPicPr>
          <p:blipFill>
            <a:blip r:embed="rId2"/>
            <a:stretch>
              <a:fillRect/>
            </a:stretch>
          </p:blipFill>
          <p:spPr>
            <a:xfrm>
              <a:off x="2057009" y="0"/>
              <a:ext cx="4613004" cy="6858000"/>
            </a:xfrm>
            <a:prstGeom prst="rect">
              <a:avLst/>
            </a:prstGeom>
          </p:spPr>
        </p:pic>
        <p:pic>
          <p:nvPicPr>
            <p:cNvPr id="17" name="Picture 16"/>
            <p:cNvPicPr>
              <a:picLocks noChangeAspect="1"/>
            </p:cNvPicPr>
            <p:nvPr/>
          </p:nvPicPr>
          <p:blipFill>
            <a:blip r:embed="rId3"/>
            <a:stretch>
              <a:fillRect/>
            </a:stretch>
          </p:blipFill>
          <p:spPr>
            <a:xfrm>
              <a:off x="6670013" y="-1"/>
              <a:ext cx="4613338" cy="6854543"/>
            </a:xfrm>
            <a:prstGeom prst="rect">
              <a:avLst/>
            </a:prstGeom>
          </p:spPr>
        </p:pic>
      </p:grpSp>
      <p:sp>
        <p:nvSpPr>
          <p:cNvPr id="7" name="Title 1"/>
          <p:cNvSpPr txBox="1">
            <a:spLocks/>
          </p:cNvSpPr>
          <p:nvPr/>
        </p:nvSpPr>
        <p:spPr>
          <a:xfrm>
            <a:off x="839788" y="3830128"/>
            <a:ext cx="3932237" cy="560718"/>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CA" dirty="0" smtClean="0">
                <a:solidFill>
                  <a:srgbClr val="C00000"/>
                </a:solidFill>
              </a:rPr>
              <a:t>Corrected:</a:t>
            </a:r>
            <a:endParaRPr lang="en-CA" dirty="0">
              <a:solidFill>
                <a:srgbClr val="C00000"/>
              </a:solidFill>
            </a:endParaRPr>
          </a:p>
        </p:txBody>
      </p:sp>
      <p:sp>
        <p:nvSpPr>
          <p:cNvPr id="8" name="Text Placeholder 2"/>
          <p:cNvSpPr txBox="1">
            <a:spLocks/>
          </p:cNvSpPr>
          <p:nvPr/>
        </p:nvSpPr>
        <p:spPr>
          <a:xfrm>
            <a:off x="839788" y="4390846"/>
            <a:ext cx="3932237" cy="147020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CA" dirty="0"/>
              <a:t>The relationship between Mr. and Mrs. </a:t>
            </a:r>
            <a:r>
              <a:rPr lang="en-CA" dirty="0" err="1"/>
              <a:t>Dursley</a:t>
            </a:r>
            <a:r>
              <a:rPr lang="en-CA" dirty="0"/>
              <a:t> and Potters is strained.  </a:t>
            </a:r>
            <a:r>
              <a:rPr lang="en-CA" dirty="0">
                <a:solidFill>
                  <a:srgbClr val="C00000"/>
                </a:solidFill>
              </a:rPr>
              <a:t>Mrs. Potter is Mrs. </a:t>
            </a:r>
            <a:r>
              <a:rPr lang="en-CA" dirty="0" err="1">
                <a:solidFill>
                  <a:srgbClr val="C00000"/>
                </a:solidFill>
              </a:rPr>
              <a:t>Dursley’s</a:t>
            </a:r>
            <a:r>
              <a:rPr lang="en-CA" dirty="0">
                <a:solidFill>
                  <a:srgbClr val="C00000"/>
                </a:solidFill>
              </a:rPr>
              <a:t> sister, but they haven’t reunited for many years</a:t>
            </a:r>
            <a:r>
              <a:rPr lang="en-CA" dirty="0"/>
              <a:t> on account of their belief that </a:t>
            </a:r>
            <a:r>
              <a:rPr lang="en-CA" dirty="0">
                <a:solidFill>
                  <a:srgbClr val="C00000"/>
                </a:solidFill>
              </a:rPr>
              <a:t>her sister and her husband were </a:t>
            </a:r>
            <a:r>
              <a:rPr lang="en-CA" dirty="0" smtClean="0">
                <a:solidFill>
                  <a:srgbClr val="C00000"/>
                </a:solidFill>
              </a:rPr>
              <a:t>good-for-nothings</a:t>
            </a:r>
            <a:r>
              <a:rPr lang="en-CA" dirty="0"/>
              <a:t> </a:t>
            </a:r>
            <a:r>
              <a:rPr lang="en-CA" dirty="0" smtClean="0"/>
              <a:t>(Rowling, 1998, p. 2).</a:t>
            </a:r>
            <a:endParaRPr lang="en-CA" dirty="0"/>
          </a:p>
        </p:txBody>
      </p:sp>
      <p:sp>
        <p:nvSpPr>
          <p:cNvPr id="5" name="Rectangle 4"/>
          <p:cNvSpPr/>
          <p:nvPr/>
        </p:nvSpPr>
        <p:spPr>
          <a:xfrm>
            <a:off x="8746646" y="1628595"/>
            <a:ext cx="2149954" cy="143055"/>
          </a:xfrm>
          <a:prstGeom prst="rect">
            <a:avLst/>
          </a:prstGeom>
          <a:solidFill>
            <a:srgbClr val="C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8968327" y="1914705"/>
            <a:ext cx="1661573" cy="145031"/>
          </a:xfrm>
          <a:prstGeom prst="rect">
            <a:avLst/>
          </a:prstGeom>
          <a:solidFill>
            <a:srgbClr val="C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itle 1"/>
          <p:cNvSpPr>
            <a:spLocks noGrp="1"/>
          </p:cNvSpPr>
          <p:nvPr>
            <p:ph type="title"/>
          </p:nvPr>
        </p:nvSpPr>
        <p:spPr>
          <a:xfrm>
            <a:off x="839788" y="987425"/>
            <a:ext cx="3932237" cy="530824"/>
          </a:xfrm>
        </p:spPr>
        <p:txBody>
          <a:bodyPr>
            <a:normAutofit/>
          </a:bodyPr>
          <a:lstStyle/>
          <a:p>
            <a:r>
              <a:rPr lang="en-CA" dirty="0"/>
              <a:t>Writing Example #5:</a:t>
            </a:r>
            <a:endParaRPr lang="en-CA" dirty="0"/>
          </a:p>
        </p:txBody>
      </p:sp>
      <p:sp>
        <p:nvSpPr>
          <p:cNvPr id="12" name="Text Placeholder 2"/>
          <p:cNvSpPr>
            <a:spLocks noGrp="1"/>
          </p:cNvSpPr>
          <p:nvPr>
            <p:ph type="body" sz="half" idx="2"/>
          </p:nvPr>
        </p:nvSpPr>
        <p:spPr>
          <a:xfrm>
            <a:off x="839788" y="1518249"/>
            <a:ext cx="3932237" cy="2311879"/>
          </a:xfrm>
        </p:spPr>
        <p:txBody>
          <a:bodyPr/>
          <a:lstStyle/>
          <a:p>
            <a:r>
              <a:rPr lang="en-CA" dirty="0"/>
              <a:t>The relationship between Mr. and Mrs. </a:t>
            </a:r>
            <a:r>
              <a:rPr lang="en-CA" dirty="0" err="1"/>
              <a:t>Dursley</a:t>
            </a:r>
            <a:r>
              <a:rPr lang="en-CA" dirty="0"/>
              <a:t> and Potters is strained.  </a:t>
            </a:r>
            <a:r>
              <a:rPr lang="en-CA" dirty="0">
                <a:solidFill>
                  <a:srgbClr val="C00000"/>
                </a:solidFill>
              </a:rPr>
              <a:t>Mrs. Potter is Mrs. </a:t>
            </a:r>
            <a:r>
              <a:rPr lang="en-CA" dirty="0" err="1">
                <a:solidFill>
                  <a:srgbClr val="C00000"/>
                </a:solidFill>
              </a:rPr>
              <a:t>Dursley’s</a:t>
            </a:r>
            <a:r>
              <a:rPr lang="en-CA" dirty="0">
                <a:solidFill>
                  <a:srgbClr val="C00000"/>
                </a:solidFill>
              </a:rPr>
              <a:t> sister, but they haven’t reunited for many years</a:t>
            </a:r>
            <a:r>
              <a:rPr lang="en-CA" dirty="0"/>
              <a:t> on account of their belief that </a:t>
            </a:r>
            <a:r>
              <a:rPr lang="en-CA" dirty="0">
                <a:solidFill>
                  <a:srgbClr val="C00000"/>
                </a:solidFill>
              </a:rPr>
              <a:t>her sister and her husband were good-for-nothings</a:t>
            </a:r>
            <a:r>
              <a:rPr lang="en-CA" dirty="0" smtClean="0"/>
              <a:t>.</a:t>
            </a:r>
            <a:endParaRPr lang="en-CA" dirty="0"/>
          </a:p>
        </p:txBody>
      </p:sp>
      <p:sp>
        <p:nvSpPr>
          <p:cNvPr id="18" name="Rectangle 17"/>
          <p:cNvSpPr/>
          <p:nvPr/>
        </p:nvSpPr>
        <p:spPr>
          <a:xfrm>
            <a:off x="8424281" y="1771650"/>
            <a:ext cx="633994" cy="145031"/>
          </a:xfrm>
          <a:prstGeom prst="rect">
            <a:avLst/>
          </a:prstGeom>
          <a:solidFill>
            <a:srgbClr val="C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9922950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5"/>
            <a:ext cx="3932237" cy="530824"/>
          </a:xfrm>
        </p:spPr>
        <p:txBody>
          <a:bodyPr>
            <a:normAutofit/>
          </a:bodyPr>
          <a:lstStyle/>
          <a:p>
            <a:r>
              <a:rPr lang="en-CA" dirty="0"/>
              <a:t>Writing Example </a:t>
            </a:r>
            <a:r>
              <a:rPr lang="en-CA" dirty="0" smtClean="0"/>
              <a:t>#6:</a:t>
            </a:r>
            <a:endParaRPr lang="en-CA" dirty="0"/>
          </a:p>
        </p:txBody>
      </p:sp>
      <p:sp>
        <p:nvSpPr>
          <p:cNvPr id="3" name="Text Placeholder 2"/>
          <p:cNvSpPr>
            <a:spLocks noGrp="1"/>
          </p:cNvSpPr>
          <p:nvPr>
            <p:ph type="body" sz="half" idx="2"/>
          </p:nvPr>
        </p:nvSpPr>
        <p:spPr>
          <a:xfrm>
            <a:off x="839788" y="1518249"/>
            <a:ext cx="3932237" cy="2311879"/>
          </a:xfrm>
        </p:spPr>
        <p:txBody>
          <a:bodyPr/>
          <a:lstStyle/>
          <a:p>
            <a:r>
              <a:rPr lang="en-CA" dirty="0" smtClean="0"/>
              <a:t>The relationship between Mr. and Mrs. </a:t>
            </a:r>
            <a:r>
              <a:rPr lang="en-CA" dirty="0" err="1" smtClean="0"/>
              <a:t>Dursley</a:t>
            </a:r>
            <a:r>
              <a:rPr lang="en-CA" dirty="0" smtClean="0"/>
              <a:t> and Potters was strained.  Mrs. Potter was Mrs. </a:t>
            </a:r>
            <a:r>
              <a:rPr lang="en-CA" dirty="0" err="1" smtClean="0"/>
              <a:t>Dursley’s</a:t>
            </a:r>
            <a:r>
              <a:rPr lang="en-CA" dirty="0" smtClean="0"/>
              <a:t> sister, but they hadn’t met for several years on account of their belief that her sister and her husband were </a:t>
            </a:r>
            <a:r>
              <a:rPr lang="en-CA" dirty="0"/>
              <a:t>good-for-nothings </a:t>
            </a:r>
            <a:r>
              <a:rPr lang="en-CA" dirty="0" smtClean="0"/>
              <a:t>(</a:t>
            </a:r>
            <a:r>
              <a:rPr lang="en-CA" dirty="0"/>
              <a:t>Harry Potter and the Sorcerer’s Stone, p. 2).</a:t>
            </a:r>
          </a:p>
        </p:txBody>
      </p:sp>
      <p:sp>
        <p:nvSpPr>
          <p:cNvPr id="13" name="Title 1"/>
          <p:cNvSpPr txBox="1">
            <a:spLocks/>
          </p:cNvSpPr>
          <p:nvPr/>
        </p:nvSpPr>
        <p:spPr>
          <a:xfrm>
            <a:off x="839788" y="3830128"/>
            <a:ext cx="3932237" cy="560718"/>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CA" dirty="0" smtClean="0">
                <a:solidFill>
                  <a:srgbClr val="C00000"/>
                </a:solidFill>
              </a:rPr>
              <a:t>Is this plagiarism</a:t>
            </a:r>
            <a:r>
              <a:rPr lang="en-CA" dirty="0">
                <a:solidFill>
                  <a:srgbClr val="C00000"/>
                </a:solidFill>
              </a:rPr>
              <a:t>?</a:t>
            </a:r>
          </a:p>
        </p:txBody>
      </p:sp>
      <p:grpSp>
        <p:nvGrpSpPr>
          <p:cNvPr id="10" name="Group 9"/>
          <p:cNvGrpSpPr/>
          <p:nvPr/>
        </p:nvGrpSpPr>
        <p:grpSpPr>
          <a:xfrm>
            <a:off x="4804149" y="987425"/>
            <a:ext cx="6551239" cy="4869580"/>
            <a:chOff x="2057009" y="-1"/>
            <a:chExt cx="9226342" cy="6858001"/>
          </a:xfrm>
        </p:grpSpPr>
        <p:pic>
          <p:nvPicPr>
            <p:cNvPr id="11" name="Picture 10"/>
            <p:cNvPicPr>
              <a:picLocks noChangeAspect="1"/>
            </p:cNvPicPr>
            <p:nvPr/>
          </p:nvPicPr>
          <p:blipFill>
            <a:blip r:embed="rId2"/>
            <a:stretch>
              <a:fillRect/>
            </a:stretch>
          </p:blipFill>
          <p:spPr>
            <a:xfrm>
              <a:off x="2057009" y="0"/>
              <a:ext cx="4613004" cy="6858000"/>
            </a:xfrm>
            <a:prstGeom prst="rect">
              <a:avLst/>
            </a:prstGeom>
          </p:spPr>
        </p:pic>
        <p:pic>
          <p:nvPicPr>
            <p:cNvPr id="12" name="Picture 11"/>
            <p:cNvPicPr>
              <a:picLocks noChangeAspect="1"/>
            </p:cNvPicPr>
            <p:nvPr/>
          </p:nvPicPr>
          <p:blipFill>
            <a:blip r:embed="rId3"/>
            <a:stretch>
              <a:fillRect/>
            </a:stretch>
          </p:blipFill>
          <p:spPr>
            <a:xfrm>
              <a:off x="6670013" y="-1"/>
              <a:ext cx="4613338" cy="6854543"/>
            </a:xfrm>
            <a:prstGeom prst="rect">
              <a:avLst/>
            </a:prstGeom>
          </p:spPr>
        </p:pic>
      </p:grpSp>
    </p:spTree>
    <p:extLst>
      <p:ext uri="{BB962C8B-B14F-4D97-AF65-F5344CB8AC3E}">
        <p14:creationId xmlns:p14="http://schemas.microsoft.com/office/powerpoint/2010/main" val="23210788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4804149" y="987425"/>
            <a:ext cx="6551239" cy="4869580"/>
            <a:chOff x="2057009" y="-1"/>
            <a:chExt cx="9226342" cy="6858001"/>
          </a:xfrm>
        </p:grpSpPr>
        <p:pic>
          <p:nvPicPr>
            <p:cNvPr id="16" name="Picture 15"/>
            <p:cNvPicPr>
              <a:picLocks noChangeAspect="1"/>
            </p:cNvPicPr>
            <p:nvPr/>
          </p:nvPicPr>
          <p:blipFill>
            <a:blip r:embed="rId2"/>
            <a:stretch>
              <a:fillRect/>
            </a:stretch>
          </p:blipFill>
          <p:spPr>
            <a:xfrm>
              <a:off x="2057009" y="0"/>
              <a:ext cx="4613004" cy="6858000"/>
            </a:xfrm>
            <a:prstGeom prst="rect">
              <a:avLst/>
            </a:prstGeom>
          </p:spPr>
        </p:pic>
        <p:pic>
          <p:nvPicPr>
            <p:cNvPr id="17" name="Picture 16"/>
            <p:cNvPicPr>
              <a:picLocks noChangeAspect="1"/>
            </p:cNvPicPr>
            <p:nvPr/>
          </p:nvPicPr>
          <p:blipFill>
            <a:blip r:embed="rId3"/>
            <a:stretch>
              <a:fillRect/>
            </a:stretch>
          </p:blipFill>
          <p:spPr>
            <a:xfrm>
              <a:off x="6670013" y="-1"/>
              <a:ext cx="4613338" cy="6854543"/>
            </a:xfrm>
            <a:prstGeom prst="rect">
              <a:avLst/>
            </a:prstGeom>
          </p:spPr>
        </p:pic>
      </p:grpSp>
      <p:sp>
        <p:nvSpPr>
          <p:cNvPr id="7" name="Title 1"/>
          <p:cNvSpPr txBox="1">
            <a:spLocks/>
          </p:cNvSpPr>
          <p:nvPr/>
        </p:nvSpPr>
        <p:spPr>
          <a:xfrm>
            <a:off x="839788" y="3830128"/>
            <a:ext cx="3932237" cy="560718"/>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CA" dirty="0" smtClean="0">
                <a:solidFill>
                  <a:srgbClr val="C00000"/>
                </a:solidFill>
              </a:rPr>
              <a:t>No, however:</a:t>
            </a:r>
            <a:endParaRPr lang="en-CA" dirty="0">
              <a:solidFill>
                <a:srgbClr val="C00000"/>
              </a:solidFill>
            </a:endParaRPr>
          </a:p>
        </p:txBody>
      </p:sp>
      <p:sp>
        <p:nvSpPr>
          <p:cNvPr id="8" name="Text Placeholder 2"/>
          <p:cNvSpPr txBox="1">
            <a:spLocks/>
          </p:cNvSpPr>
          <p:nvPr/>
        </p:nvSpPr>
        <p:spPr>
          <a:xfrm>
            <a:off x="839788" y="4390846"/>
            <a:ext cx="3932237" cy="147020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buFont typeface="Arial" panose="020B0604020202020204" pitchFamily="34" charset="0"/>
              <a:buChar char="•"/>
            </a:pPr>
            <a:r>
              <a:rPr lang="en-US" dirty="0" smtClean="0"/>
              <a:t>It forgets to use quotation marks where necessary.</a:t>
            </a:r>
          </a:p>
          <a:p>
            <a:pPr marL="285750" indent="-285750">
              <a:buFont typeface="Arial" panose="020B0604020202020204" pitchFamily="34" charset="0"/>
              <a:buChar char="•"/>
            </a:pPr>
            <a:r>
              <a:rPr lang="en-US" dirty="0" smtClean="0"/>
              <a:t>The formatting of the citation is incorrect.</a:t>
            </a:r>
          </a:p>
        </p:txBody>
      </p:sp>
      <p:sp>
        <p:nvSpPr>
          <p:cNvPr id="5" name="Rectangle 4"/>
          <p:cNvSpPr/>
          <p:nvPr/>
        </p:nvSpPr>
        <p:spPr>
          <a:xfrm>
            <a:off x="8746646" y="1628595"/>
            <a:ext cx="2149954" cy="143055"/>
          </a:xfrm>
          <a:prstGeom prst="rect">
            <a:avLst/>
          </a:prstGeom>
          <a:solidFill>
            <a:srgbClr val="C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8968327" y="1914705"/>
            <a:ext cx="1661573" cy="145031"/>
          </a:xfrm>
          <a:prstGeom prst="rect">
            <a:avLst/>
          </a:prstGeom>
          <a:solidFill>
            <a:srgbClr val="C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itle 1"/>
          <p:cNvSpPr>
            <a:spLocks noGrp="1"/>
          </p:cNvSpPr>
          <p:nvPr>
            <p:ph type="title"/>
          </p:nvPr>
        </p:nvSpPr>
        <p:spPr>
          <a:xfrm>
            <a:off x="839788" y="987425"/>
            <a:ext cx="3932237" cy="530824"/>
          </a:xfrm>
        </p:spPr>
        <p:txBody>
          <a:bodyPr>
            <a:normAutofit/>
          </a:bodyPr>
          <a:lstStyle/>
          <a:p>
            <a:r>
              <a:rPr lang="en-CA" dirty="0"/>
              <a:t>Writing Example #6:</a:t>
            </a:r>
            <a:endParaRPr lang="en-CA" dirty="0"/>
          </a:p>
        </p:txBody>
      </p:sp>
      <p:sp>
        <p:nvSpPr>
          <p:cNvPr id="12" name="Text Placeholder 2"/>
          <p:cNvSpPr>
            <a:spLocks noGrp="1"/>
          </p:cNvSpPr>
          <p:nvPr>
            <p:ph type="body" sz="half" idx="2"/>
          </p:nvPr>
        </p:nvSpPr>
        <p:spPr>
          <a:xfrm>
            <a:off x="839788" y="1518249"/>
            <a:ext cx="3932237" cy="2311879"/>
          </a:xfrm>
        </p:spPr>
        <p:txBody>
          <a:bodyPr>
            <a:normAutofit/>
          </a:bodyPr>
          <a:lstStyle/>
          <a:p>
            <a:r>
              <a:rPr lang="en-CA" dirty="0"/>
              <a:t>The relationship between Mr. and Mrs. </a:t>
            </a:r>
            <a:r>
              <a:rPr lang="en-CA" dirty="0" err="1"/>
              <a:t>Dursley</a:t>
            </a:r>
            <a:r>
              <a:rPr lang="en-CA" dirty="0"/>
              <a:t> and Potters was strained.  </a:t>
            </a:r>
            <a:r>
              <a:rPr lang="en-CA" dirty="0">
                <a:solidFill>
                  <a:srgbClr val="C00000"/>
                </a:solidFill>
              </a:rPr>
              <a:t>Mrs. Potter was Mrs. </a:t>
            </a:r>
            <a:r>
              <a:rPr lang="en-CA" dirty="0" err="1">
                <a:solidFill>
                  <a:srgbClr val="C00000"/>
                </a:solidFill>
              </a:rPr>
              <a:t>Dursley’s</a:t>
            </a:r>
            <a:r>
              <a:rPr lang="en-CA" dirty="0">
                <a:solidFill>
                  <a:srgbClr val="C00000"/>
                </a:solidFill>
              </a:rPr>
              <a:t> sister, but they hadn’t met for several years</a:t>
            </a:r>
            <a:r>
              <a:rPr lang="en-CA" dirty="0"/>
              <a:t> on account of their belief that </a:t>
            </a:r>
            <a:r>
              <a:rPr lang="en-CA" dirty="0">
                <a:solidFill>
                  <a:srgbClr val="C00000"/>
                </a:solidFill>
              </a:rPr>
              <a:t>her sister and her husband were good-for-nothings</a:t>
            </a:r>
            <a:r>
              <a:rPr lang="en-CA" dirty="0"/>
              <a:t> (Harry Potter and the Sorcerer’s Stone, p. 2).</a:t>
            </a:r>
          </a:p>
        </p:txBody>
      </p:sp>
      <p:sp>
        <p:nvSpPr>
          <p:cNvPr id="18" name="Rectangle 17"/>
          <p:cNvSpPr/>
          <p:nvPr/>
        </p:nvSpPr>
        <p:spPr>
          <a:xfrm>
            <a:off x="8424281" y="1771650"/>
            <a:ext cx="633994" cy="145031"/>
          </a:xfrm>
          <a:prstGeom prst="rect">
            <a:avLst/>
          </a:prstGeom>
          <a:solidFill>
            <a:srgbClr val="C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7783187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4804149" y="987425"/>
            <a:ext cx="6551239" cy="4869580"/>
            <a:chOff x="2057009" y="-1"/>
            <a:chExt cx="9226342" cy="6858001"/>
          </a:xfrm>
        </p:grpSpPr>
        <p:pic>
          <p:nvPicPr>
            <p:cNvPr id="16" name="Picture 15"/>
            <p:cNvPicPr>
              <a:picLocks noChangeAspect="1"/>
            </p:cNvPicPr>
            <p:nvPr/>
          </p:nvPicPr>
          <p:blipFill>
            <a:blip r:embed="rId2"/>
            <a:stretch>
              <a:fillRect/>
            </a:stretch>
          </p:blipFill>
          <p:spPr>
            <a:xfrm>
              <a:off x="2057009" y="0"/>
              <a:ext cx="4613004" cy="6858000"/>
            </a:xfrm>
            <a:prstGeom prst="rect">
              <a:avLst/>
            </a:prstGeom>
          </p:spPr>
        </p:pic>
        <p:pic>
          <p:nvPicPr>
            <p:cNvPr id="17" name="Picture 16"/>
            <p:cNvPicPr>
              <a:picLocks noChangeAspect="1"/>
            </p:cNvPicPr>
            <p:nvPr/>
          </p:nvPicPr>
          <p:blipFill>
            <a:blip r:embed="rId3"/>
            <a:stretch>
              <a:fillRect/>
            </a:stretch>
          </p:blipFill>
          <p:spPr>
            <a:xfrm>
              <a:off x="6670013" y="-1"/>
              <a:ext cx="4613338" cy="6854543"/>
            </a:xfrm>
            <a:prstGeom prst="rect">
              <a:avLst/>
            </a:prstGeom>
          </p:spPr>
        </p:pic>
      </p:grpSp>
      <p:sp>
        <p:nvSpPr>
          <p:cNvPr id="7" name="Title 1"/>
          <p:cNvSpPr txBox="1">
            <a:spLocks/>
          </p:cNvSpPr>
          <p:nvPr/>
        </p:nvSpPr>
        <p:spPr>
          <a:xfrm>
            <a:off x="839788" y="3830128"/>
            <a:ext cx="3932237" cy="560718"/>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CA" dirty="0" smtClean="0">
                <a:solidFill>
                  <a:srgbClr val="C00000"/>
                </a:solidFill>
              </a:rPr>
              <a:t>Corrected:</a:t>
            </a:r>
            <a:endParaRPr lang="en-CA" dirty="0">
              <a:solidFill>
                <a:srgbClr val="C00000"/>
              </a:solidFill>
            </a:endParaRPr>
          </a:p>
        </p:txBody>
      </p:sp>
      <p:sp>
        <p:nvSpPr>
          <p:cNvPr id="8" name="Text Placeholder 2"/>
          <p:cNvSpPr txBox="1">
            <a:spLocks/>
          </p:cNvSpPr>
          <p:nvPr/>
        </p:nvSpPr>
        <p:spPr>
          <a:xfrm>
            <a:off x="839788" y="4390846"/>
            <a:ext cx="3932237" cy="147020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CA" dirty="0"/>
              <a:t>The relationship between Mr. and Mrs. </a:t>
            </a:r>
            <a:r>
              <a:rPr lang="en-CA" dirty="0" err="1"/>
              <a:t>Dursley</a:t>
            </a:r>
            <a:r>
              <a:rPr lang="en-CA" dirty="0"/>
              <a:t> and Potters was strained.  </a:t>
            </a:r>
            <a:r>
              <a:rPr lang="en-CA" dirty="0" smtClean="0"/>
              <a:t>“Mrs</a:t>
            </a:r>
            <a:r>
              <a:rPr lang="en-CA" dirty="0"/>
              <a:t>. Potter was Mrs. </a:t>
            </a:r>
            <a:r>
              <a:rPr lang="en-CA" dirty="0" err="1"/>
              <a:t>Dursley’s</a:t>
            </a:r>
            <a:r>
              <a:rPr lang="en-CA" dirty="0"/>
              <a:t> sister, but they hadn’t met for several </a:t>
            </a:r>
            <a:r>
              <a:rPr lang="en-CA" dirty="0" smtClean="0"/>
              <a:t>years” </a:t>
            </a:r>
            <a:r>
              <a:rPr lang="en-CA" dirty="0"/>
              <a:t>on account of their belief that her sister and her husband were </a:t>
            </a:r>
            <a:r>
              <a:rPr lang="en-CA" dirty="0" smtClean="0"/>
              <a:t>good-for-nothings (Rowling, 1998, p. 2).</a:t>
            </a:r>
            <a:endParaRPr lang="en-CA" dirty="0"/>
          </a:p>
        </p:txBody>
      </p:sp>
      <p:sp>
        <p:nvSpPr>
          <p:cNvPr id="5" name="Rectangle 4"/>
          <p:cNvSpPr/>
          <p:nvPr/>
        </p:nvSpPr>
        <p:spPr>
          <a:xfrm>
            <a:off x="8746646" y="1628595"/>
            <a:ext cx="2149954" cy="143055"/>
          </a:xfrm>
          <a:prstGeom prst="rect">
            <a:avLst/>
          </a:prstGeom>
          <a:solidFill>
            <a:srgbClr val="C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8968327" y="1914705"/>
            <a:ext cx="1661573" cy="145031"/>
          </a:xfrm>
          <a:prstGeom prst="rect">
            <a:avLst/>
          </a:prstGeom>
          <a:solidFill>
            <a:srgbClr val="C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itle 1"/>
          <p:cNvSpPr>
            <a:spLocks noGrp="1"/>
          </p:cNvSpPr>
          <p:nvPr>
            <p:ph type="title"/>
          </p:nvPr>
        </p:nvSpPr>
        <p:spPr>
          <a:xfrm>
            <a:off x="839788" y="987425"/>
            <a:ext cx="3932237" cy="530824"/>
          </a:xfrm>
        </p:spPr>
        <p:txBody>
          <a:bodyPr>
            <a:normAutofit/>
          </a:bodyPr>
          <a:lstStyle/>
          <a:p>
            <a:r>
              <a:rPr lang="en-CA" dirty="0"/>
              <a:t>Writing Example #6:</a:t>
            </a:r>
            <a:endParaRPr lang="en-CA" dirty="0"/>
          </a:p>
        </p:txBody>
      </p:sp>
      <p:sp>
        <p:nvSpPr>
          <p:cNvPr id="12" name="Text Placeholder 2"/>
          <p:cNvSpPr>
            <a:spLocks noGrp="1"/>
          </p:cNvSpPr>
          <p:nvPr>
            <p:ph type="body" sz="half" idx="2"/>
          </p:nvPr>
        </p:nvSpPr>
        <p:spPr>
          <a:xfrm>
            <a:off x="839788" y="1518249"/>
            <a:ext cx="3932237" cy="2311879"/>
          </a:xfrm>
        </p:spPr>
        <p:txBody>
          <a:bodyPr/>
          <a:lstStyle/>
          <a:p>
            <a:r>
              <a:rPr lang="en-CA" dirty="0"/>
              <a:t>The relationship between Mr. and Mrs. </a:t>
            </a:r>
            <a:r>
              <a:rPr lang="en-CA" dirty="0" err="1"/>
              <a:t>Dursley</a:t>
            </a:r>
            <a:r>
              <a:rPr lang="en-CA" dirty="0"/>
              <a:t> and Potters was strained.  </a:t>
            </a:r>
            <a:r>
              <a:rPr lang="en-CA" dirty="0">
                <a:solidFill>
                  <a:srgbClr val="C00000"/>
                </a:solidFill>
              </a:rPr>
              <a:t>Mrs. Potter was Mrs. </a:t>
            </a:r>
            <a:r>
              <a:rPr lang="en-CA" dirty="0" err="1">
                <a:solidFill>
                  <a:srgbClr val="C00000"/>
                </a:solidFill>
              </a:rPr>
              <a:t>Dursley’s</a:t>
            </a:r>
            <a:r>
              <a:rPr lang="en-CA" dirty="0">
                <a:solidFill>
                  <a:srgbClr val="C00000"/>
                </a:solidFill>
              </a:rPr>
              <a:t> sister, but they hadn’t met for several years</a:t>
            </a:r>
            <a:r>
              <a:rPr lang="en-CA" dirty="0"/>
              <a:t> on account of their belief that </a:t>
            </a:r>
            <a:r>
              <a:rPr lang="en-CA" dirty="0">
                <a:solidFill>
                  <a:srgbClr val="C00000"/>
                </a:solidFill>
              </a:rPr>
              <a:t>her sister and her husband were good-for-nothings</a:t>
            </a:r>
            <a:r>
              <a:rPr lang="en-CA" dirty="0"/>
              <a:t> (Harry Potter and the Sorcerer’s Stone, p. 2).</a:t>
            </a:r>
          </a:p>
        </p:txBody>
      </p:sp>
      <p:sp>
        <p:nvSpPr>
          <p:cNvPr id="18" name="Rectangle 17"/>
          <p:cNvSpPr/>
          <p:nvPr/>
        </p:nvSpPr>
        <p:spPr>
          <a:xfrm>
            <a:off x="8424281" y="1771650"/>
            <a:ext cx="633994" cy="145031"/>
          </a:xfrm>
          <a:prstGeom prst="rect">
            <a:avLst/>
          </a:prstGeom>
          <a:solidFill>
            <a:srgbClr val="C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9171881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smtClean="0"/>
              <a:t>References</a:t>
            </a:r>
            <a:endParaRPr lang="en-CA" dirty="0"/>
          </a:p>
        </p:txBody>
      </p:sp>
      <p:sp>
        <p:nvSpPr>
          <p:cNvPr id="6" name="Content Placeholder 5"/>
          <p:cNvSpPr>
            <a:spLocks noGrp="1"/>
          </p:cNvSpPr>
          <p:nvPr>
            <p:ph idx="1"/>
          </p:nvPr>
        </p:nvSpPr>
        <p:spPr/>
        <p:txBody>
          <a:bodyPr>
            <a:normAutofit fontScale="55000" lnSpcReduction="20000"/>
          </a:bodyPr>
          <a:lstStyle/>
          <a:p>
            <a:pPr marL="457200" indent="-457200">
              <a:buNone/>
            </a:pPr>
            <a:r>
              <a:rPr lang="en-US" dirty="0" err="1"/>
              <a:t>Azman</a:t>
            </a:r>
            <a:r>
              <a:rPr lang="en-US" dirty="0"/>
              <a:t>, R. and Fox, S. (2013). </a:t>
            </a:r>
            <a:r>
              <a:rPr lang="en-US" i="1" dirty="0"/>
              <a:t>Understanding Plagiarism … with some help from Dr. Seuss</a:t>
            </a:r>
            <a:r>
              <a:rPr lang="en-US" dirty="0"/>
              <a:t>. [online] University of Wisconsin-Madison. Available at: </a:t>
            </a:r>
            <a:r>
              <a:rPr lang="en-US" dirty="0">
                <a:hlinkClick r:id="rId2"/>
              </a:rPr>
              <a:t>https://</a:t>
            </a:r>
            <a:r>
              <a:rPr lang="en-US" dirty="0" smtClean="0">
                <a:hlinkClick r:id="rId2"/>
              </a:rPr>
              <a:t>online225.psych.wisc.edu/wp-content/uploads/225-Master/225-UnitPages/Unit-06/Azman_Plagiarism_2013.pdf</a:t>
            </a:r>
            <a:r>
              <a:rPr lang="en-US" dirty="0" smtClean="0"/>
              <a:t> [</a:t>
            </a:r>
            <a:r>
              <a:rPr lang="en-US" dirty="0"/>
              <a:t>Accessed 5 Feb. 2020</a:t>
            </a:r>
            <a:r>
              <a:rPr lang="en-US" dirty="0" smtClean="0"/>
              <a:t>].</a:t>
            </a:r>
          </a:p>
          <a:p>
            <a:pPr marL="457200" indent="-457200">
              <a:buNone/>
            </a:pPr>
            <a:endParaRPr lang="en-US" dirty="0" smtClean="0"/>
          </a:p>
          <a:p>
            <a:pPr marL="457200" indent="-457200">
              <a:buNone/>
            </a:pPr>
            <a:r>
              <a:rPr lang="en-US" dirty="0" smtClean="0"/>
              <a:t>Amazon.com</a:t>
            </a:r>
            <a:r>
              <a:rPr lang="en-US" dirty="0"/>
              <a:t>. </a:t>
            </a:r>
            <a:r>
              <a:rPr lang="en-US" dirty="0" smtClean="0"/>
              <a:t>(</a:t>
            </a:r>
            <a:r>
              <a:rPr lang="en-US" dirty="0" err="1" smtClean="0"/>
              <a:t>n.d.</a:t>
            </a:r>
            <a:r>
              <a:rPr lang="en-US" dirty="0" smtClean="0"/>
              <a:t>).</a:t>
            </a:r>
            <a:r>
              <a:rPr lang="en-US" dirty="0"/>
              <a:t> </a:t>
            </a:r>
            <a:r>
              <a:rPr lang="en-US" i="1" dirty="0"/>
              <a:t>One Fish Two Fish Red Fish Blue Fish (Beginner Books(R)) - Kindle edition by Dr. Seuss. Children Kindle eBooks @ </a:t>
            </a:r>
            <a:r>
              <a:rPr lang="en-US" i="1" dirty="0" smtClean="0"/>
              <a:t>Amazon.com</a:t>
            </a:r>
            <a:r>
              <a:rPr lang="en-US" dirty="0" smtClean="0"/>
              <a:t>. </a:t>
            </a:r>
            <a:r>
              <a:rPr lang="en-US" dirty="0"/>
              <a:t>[online] Available at: </a:t>
            </a:r>
            <a:r>
              <a:rPr lang="en-US" dirty="0">
                <a:hlinkClick r:id="rId3"/>
              </a:rPr>
              <a:t>https://</a:t>
            </a:r>
            <a:r>
              <a:rPr lang="en-US" dirty="0" smtClean="0">
                <a:hlinkClick r:id="rId3"/>
              </a:rPr>
              <a:t>www.amazon.com/One-Fish-Blue-Beginner-Books-ebook/dp/B00ESF274U</a:t>
            </a:r>
            <a:r>
              <a:rPr lang="en-US" dirty="0" smtClean="0"/>
              <a:t> [</a:t>
            </a:r>
            <a:r>
              <a:rPr lang="en-US" dirty="0"/>
              <a:t>Accessed 5 Feb. 2020</a:t>
            </a:r>
            <a:r>
              <a:rPr lang="en-US" dirty="0" smtClean="0"/>
              <a:t>].</a:t>
            </a:r>
          </a:p>
          <a:p>
            <a:pPr marL="457200" indent="-457200">
              <a:buNone/>
            </a:pPr>
            <a:endParaRPr lang="en-US" dirty="0" smtClean="0"/>
          </a:p>
          <a:p>
            <a:pPr marL="457200" indent="-457200">
              <a:buNone/>
            </a:pPr>
            <a:r>
              <a:rPr lang="en-US" dirty="0" smtClean="0"/>
              <a:t>Amazon.com</a:t>
            </a:r>
            <a:r>
              <a:rPr lang="en-US" dirty="0"/>
              <a:t>. </a:t>
            </a:r>
            <a:r>
              <a:rPr lang="en-US" dirty="0" smtClean="0"/>
              <a:t>(</a:t>
            </a:r>
            <a:r>
              <a:rPr lang="en-US" dirty="0" err="1" smtClean="0"/>
              <a:t>n.d.</a:t>
            </a:r>
            <a:r>
              <a:rPr lang="en-US" dirty="0" smtClean="0"/>
              <a:t>).</a:t>
            </a:r>
            <a:r>
              <a:rPr lang="en-US" dirty="0"/>
              <a:t> </a:t>
            </a:r>
            <a:r>
              <a:rPr lang="en-US" i="1" dirty="0"/>
              <a:t>Harry Potter and the </a:t>
            </a:r>
            <a:r>
              <a:rPr lang="en-US" i="1" dirty="0" smtClean="0"/>
              <a:t>Sorcerer’s </a:t>
            </a:r>
            <a:r>
              <a:rPr lang="en-US" i="1" dirty="0"/>
              <a:t>Stone: J.K. Rowling, Mary </a:t>
            </a:r>
            <a:r>
              <a:rPr lang="en-US" i="1" dirty="0" smtClean="0"/>
              <a:t>Grand </a:t>
            </a:r>
            <a:r>
              <a:rPr lang="en-US" i="1" dirty="0" err="1" smtClean="0"/>
              <a:t>Pré</a:t>
            </a:r>
            <a:r>
              <a:rPr lang="en-US" i="1" dirty="0"/>
              <a:t>: 0038332166576: Amazon.com: Books</a:t>
            </a:r>
            <a:r>
              <a:rPr lang="en-US" dirty="0" smtClean="0"/>
              <a:t>. </a:t>
            </a:r>
            <a:r>
              <a:rPr lang="en-US" dirty="0"/>
              <a:t>[online] Available at: </a:t>
            </a:r>
            <a:r>
              <a:rPr lang="en-CA" dirty="0">
                <a:hlinkClick r:id="rId4"/>
              </a:rPr>
              <a:t>https://www.amazon.com/Harry-Potter-Sorcerers-Stone-Rowling/dp/059035342X</a:t>
            </a:r>
            <a:r>
              <a:rPr lang="en-US" dirty="0" smtClean="0"/>
              <a:t> </a:t>
            </a:r>
            <a:r>
              <a:rPr lang="en-US" dirty="0"/>
              <a:t>[Accessed 5 Feb. 2020</a:t>
            </a:r>
            <a:r>
              <a:rPr lang="en-US" dirty="0" smtClean="0"/>
              <a:t>].</a:t>
            </a:r>
          </a:p>
          <a:p>
            <a:pPr marL="457200" indent="-457200">
              <a:buNone/>
            </a:pPr>
            <a:endParaRPr lang="en-US" dirty="0" smtClean="0"/>
          </a:p>
          <a:p>
            <a:pPr marL="457200" indent="-457200">
              <a:buNone/>
            </a:pPr>
            <a:r>
              <a:rPr lang="en-US" dirty="0" smtClean="0"/>
              <a:t>Forbes</a:t>
            </a:r>
            <a:r>
              <a:rPr lang="en-US" dirty="0"/>
              <a:t>. </a:t>
            </a:r>
            <a:r>
              <a:rPr lang="en-US" dirty="0" smtClean="0"/>
              <a:t>(2019).</a:t>
            </a:r>
            <a:r>
              <a:rPr lang="en-US" dirty="0"/>
              <a:t> </a:t>
            </a:r>
            <a:r>
              <a:rPr lang="en-US" i="1" dirty="0"/>
              <a:t>J.K. Rowling</a:t>
            </a:r>
            <a:r>
              <a:rPr lang="en-US" dirty="0"/>
              <a:t>. [online] Available at: </a:t>
            </a:r>
            <a:r>
              <a:rPr lang="en-US" dirty="0">
                <a:hlinkClick r:id="rId5"/>
              </a:rPr>
              <a:t>https://www.forbes.com/profile/jk-rowling</a:t>
            </a:r>
            <a:r>
              <a:rPr lang="en-US" dirty="0" smtClean="0">
                <a:hlinkClick r:id="rId5"/>
              </a:rPr>
              <a:t>/</a:t>
            </a:r>
            <a:r>
              <a:rPr lang="en-US" dirty="0" smtClean="0"/>
              <a:t> [</a:t>
            </a:r>
            <a:r>
              <a:rPr lang="en-US" dirty="0"/>
              <a:t>Accessed 5 Feb. 2020</a:t>
            </a:r>
            <a:r>
              <a:rPr lang="en-US" dirty="0" smtClean="0"/>
              <a:t>].</a:t>
            </a:r>
          </a:p>
          <a:p>
            <a:pPr marL="457200" indent="-457200">
              <a:buNone/>
            </a:pPr>
            <a:endParaRPr lang="en-US" dirty="0" smtClean="0"/>
          </a:p>
          <a:p>
            <a:pPr marL="457200" indent="-457200">
              <a:buNone/>
            </a:pPr>
            <a:r>
              <a:rPr lang="en-US" dirty="0" smtClean="0"/>
              <a:t>Playbill</a:t>
            </a:r>
            <a:r>
              <a:rPr lang="en-US" dirty="0"/>
              <a:t>. (2020). </a:t>
            </a:r>
            <a:r>
              <a:rPr lang="en-US" i="1" dirty="0"/>
              <a:t>Theodor Seuss Geisel | Playbill</a:t>
            </a:r>
            <a:r>
              <a:rPr lang="en-US" dirty="0"/>
              <a:t>. [online] Available at: </a:t>
            </a:r>
            <a:r>
              <a:rPr lang="en-US" dirty="0">
                <a:hlinkClick r:id="rId6"/>
              </a:rPr>
              <a:t>http://</a:t>
            </a:r>
            <a:r>
              <a:rPr lang="en-US" dirty="0" smtClean="0">
                <a:hlinkClick r:id="rId6"/>
              </a:rPr>
              <a:t>www.playbill.com/person/theodor-seuss-geisel-vault-0000116084</a:t>
            </a:r>
            <a:r>
              <a:rPr lang="en-US" dirty="0" smtClean="0"/>
              <a:t> [</a:t>
            </a:r>
            <a:r>
              <a:rPr lang="en-US" dirty="0"/>
              <a:t>Accessed 5 Feb. 2020</a:t>
            </a:r>
            <a:r>
              <a:rPr lang="en-US" dirty="0" smtClean="0"/>
              <a:t>].</a:t>
            </a:r>
            <a:endParaRPr lang="en-US" dirty="0"/>
          </a:p>
        </p:txBody>
      </p:sp>
    </p:spTree>
    <p:extLst>
      <p:ext uri="{BB962C8B-B14F-4D97-AF65-F5344CB8AC3E}">
        <p14:creationId xmlns:p14="http://schemas.microsoft.com/office/powerpoint/2010/main" val="3574366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CA" dirty="0" smtClean="0"/>
              <a:t>Imagine you are writing a paper about fish biology</a:t>
            </a:r>
            <a:endParaRPr lang="en-CA" dirty="0"/>
          </a:p>
        </p:txBody>
      </p:sp>
      <p:sp>
        <p:nvSpPr>
          <p:cNvPr id="5" name="Subtitle 4"/>
          <p:cNvSpPr>
            <a:spLocks noGrp="1"/>
          </p:cNvSpPr>
          <p:nvPr>
            <p:ph type="subTitle" idx="1"/>
          </p:nvPr>
        </p:nvSpPr>
        <p:spPr/>
        <p:txBody>
          <a:bodyPr/>
          <a:lstStyle/>
          <a:p>
            <a:r>
              <a:rPr lang="en-CA" dirty="0" smtClean="0"/>
              <a:t>…and one of your sources is One Fish </a:t>
            </a:r>
            <a:r>
              <a:rPr lang="en-CA" dirty="0"/>
              <a:t>T</a:t>
            </a:r>
            <a:r>
              <a:rPr lang="en-CA" dirty="0" smtClean="0"/>
              <a:t>wo </a:t>
            </a:r>
            <a:r>
              <a:rPr lang="en-CA" dirty="0"/>
              <a:t>F</a:t>
            </a:r>
            <a:r>
              <a:rPr lang="en-CA" dirty="0" smtClean="0"/>
              <a:t>ish </a:t>
            </a:r>
            <a:r>
              <a:rPr lang="en-CA" dirty="0"/>
              <a:t>R</a:t>
            </a:r>
            <a:r>
              <a:rPr lang="en-CA" dirty="0" smtClean="0"/>
              <a:t>ed </a:t>
            </a:r>
            <a:r>
              <a:rPr lang="en-CA" dirty="0"/>
              <a:t>F</a:t>
            </a:r>
            <a:r>
              <a:rPr lang="en-CA" dirty="0" smtClean="0"/>
              <a:t>ish Blue Fish.</a:t>
            </a:r>
            <a:endParaRPr lang="en-CA" dirty="0"/>
          </a:p>
        </p:txBody>
      </p:sp>
    </p:spTree>
    <p:extLst>
      <p:ext uri="{BB962C8B-B14F-4D97-AF65-F5344CB8AC3E}">
        <p14:creationId xmlns:p14="http://schemas.microsoft.com/office/powerpoint/2010/main" val="686309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7056" y="-29951"/>
            <a:ext cx="9977888" cy="6917904"/>
          </a:xfrm>
        </p:spPr>
      </p:pic>
    </p:spTree>
    <p:extLst>
      <p:ext uri="{BB962C8B-B14F-4D97-AF65-F5344CB8AC3E}">
        <p14:creationId xmlns:p14="http://schemas.microsoft.com/office/powerpoint/2010/main" val="4184265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5"/>
            <a:ext cx="3932237" cy="530824"/>
          </a:xfrm>
        </p:spPr>
        <p:txBody>
          <a:bodyPr>
            <a:normAutofit/>
          </a:bodyPr>
          <a:lstStyle/>
          <a:p>
            <a:r>
              <a:rPr lang="en-CA" dirty="0" smtClean="0"/>
              <a:t>Writing </a:t>
            </a:r>
            <a:r>
              <a:rPr lang="en-CA" dirty="0" smtClean="0"/>
              <a:t>Example </a:t>
            </a:r>
            <a:r>
              <a:rPr lang="en-CA" dirty="0" smtClean="0"/>
              <a:t>#</a:t>
            </a:r>
            <a:r>
              <a:rPr lang="en-CA" dirty="0" smtClean="0"/>
              <a:t>1:</a:t>
            </a:r>
            <a:endParaRPr lang="en-CA" dirty="0"/>
          </a:p>
        </p:txBody>
      </p:sp>
      <p:pic>
        <p:nvPicPr>
          <p:cNvPr id="4" name="Content Placeholder 3"/>
          <p:cNvPicPr>
            <a:picLocks noGrp="1" noChangeAspect="1"/>
          </p:cNvPicPr>
          <p:nvPr>
            <p:ph type="pic" idx="1"/>
          </p:nvPr>
        </p:nvPicPr>
        <p:blipFill>
          <a:blip r:embed="rId2">
            <a:extLst>
              <a:ext uri="{28A0092B-C50C-407E-A947-70E740481C1C}">
                <a14:useLocalDpi xmlns:a14="http://schemas.microsoft.com/office/drawing/2010/main" val="0"/>
              </a:ext>
            </a:extLst>
          </a:blip>
          <a:srcRect l="6097" r="6097"/>
          <a:stretch>
            <a:fillRect/>
          </a:stretch>
        </p:blipFill>
        <p:spPr/>
      </p:pic>
      <p:sp>
        <p:nvSpPr>
          <p:cNvPr id="3" name="Text Placeholder 2"/>
          <p:cNvSpPr>
            <a:spLocks noGrp="1"/>
          </p:cNvSpPr>
          <p:nvPr>
            <p:ph type="body" sz="half" idx="2"/>
          </p:nvPr>
        </p:nvSpPr>
        <p:spPr>
          <a:xfrm>
            <a:off x="839788" y="1518249"/>
            <a:ext cx="3932237" cy="2311879"/>
          </a:xfrm>
        </p:spPr>
        <p:txBody>
          <a:bodyPr/>
          <a:lstStyle/>
          <a:p>
            <a:r>
              <a:rPr lang="en-CA" dirty="0" smtClean="0"/>
              <a:t>There are many different types of fish in the ocean.  Some are red.  And some are blue.  Some are old.  And some are new.  We don’t know exactly how many fish there are, but it is numerous.</a:t>
            </a:r>
            <a:endParaRPr lang="en-CA" dirty="0"/>
          </a:p>
        </p:txBody>
      </p:sp>
      <p:sp>
        <p:nvSpPr>
          <p:cNvPr id="13" name="Title 1"/>
          <p:cNvSpPr txBox="1">
            <a:spLocks/>
          </p:cNvSpPr>
          <p:nvPr/>
        </p:nvSpPr>
        <p:spPr>
          <a:xfrm>
            <a:off x="839788" y="3830128"/>
            <a:ext cx="3932237" cy="560718"/>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CA" dirty="0" smtClean="0">
                <a:solidFill>
                  <a:srgbClr val="C00000"/>
                </a:solidFill>
              </a:rPr>
              <a:t>Is this plagiarism</a:t>
            </a:r>
            <a:r>
              <a:rPr lang="en-CA" dirty="0">
                <a:solidFill>
                  <a:srgbClr val="C00000"/>
                </a:solidFill>
              </a:rPr>
              <a:t>?</a:t>
            </a:r>
          </a:p>
        </p:txBody>
      </p:sp>
    </p:spTree>
    <p:extLst>
      <p:ext uri="{BB962C8B-B14F-4D97-AF65-F5344CB8AC3E}">
        <p14:creationId xmlns:p14="http://schemas.microsoft.com/office/powerpoint/2010/main" val="51123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type="pic" idx="1"/>
          </p:nvPr>
        </p:nvPicPr>
        <p:blipFill>
          <a:blip r:embed="rId2">
            <a:extLst>
              <a:ext uri="{28A0092B-C50C-407E-A947-70E740481C1C}">
                <a14:useLocalDpi xmlns:a14="http://schemas.microsoft.com/office/drawing/2010/main" val="0"/>
              </a:ext>
            </a:extLst>
          </a:blip>
          <a:srcRect l="6097" r="6097"/>
          <a:stretch>
            <a:fillRect/>
          </a:stretch>
        </p:blipFill>
        <p:spPr/>
      </p:pic>
      <p:sp>
        <p:nvSpPr>
          <p:cNvPr id="7" name="Title 1"/>
          <p:cNvSpPr txBox="1">
            <a:spLocks/>
          </p:cNvSpPr>
          <p:nvPr/>
        </p:nvSpPr>
        <p:spPr>
          <a:xfrm>
            <a:off x="839788" y="3830128"/>
            <a:ext cx="3932237" cy="560718"/>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CA" dirty="0" smtClean="0">
                <a:solidFill>
                  <a:srgbClr val="C00000"/>
                </a:solidFill>
              </a:rPr>
              <a:t>Yes.  This is plagiarism.</a:t>
            </a:r>
            <a:endParaRPr lang="en-CA" dirty="0">
              <a:solidFill>
                <a:srgbClr val="C00000"/>
              </a:solidFill>
            </a:endParaRPr>
          </a:p>
        </p:txBody>
      </p:sp>
      <p:sp>
        <p:nvSpPr>
          <p:cNvPr id="8" name="Text Placeholder 2"/>
          <p:cNvSpPr txBox="1">
            <a:spLocks/>
          </p:cNvSpPr>
          <p:nvPr/>
        </p:nvSpPr>
        <p:spPr>
          <a:xfrm>
            <a:off x="839788" y="4390846"/>
            <a:ext cx="3932237" cy="147020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buFont typeface="Arial" panose="020B0604020202020204" pitchFamily="34" charset="0"/>
              <a:buChar char="•"/>
            </a:pPr>
            <a:r>
              <a:rPr lang="en-US" dirty="0" smtClean="0"/>
              <a:t>It uses someone else’s ideas WITHOUT citing them.</a:t>
            </a:r>
          </a:p>
          <a:p>
            <a:pPr marL="285750" indent="-285750">
              <a:buFont typeface="Arial" panose="020B0604020202020204" pitchFamily="34" charset="0"/>
              <a:buChar char="•"/>
            </a:pPr>
            <a:r>
              <a:rPr lang="en-US" dirty="0" smtClean="0"/>
              <a:t>Note: this is </a:t>
            </a:r>
            <a:r>
              <a:rPr lang="en-US" b="1" dirty="0" smtClean="0"/>
              <a:t>quoting</a:t>
            </a:r>
            <a:r>
              <a:rPr lang="en-US" dirty="0" smtClean="0"/>
              <a:t>.  You must use quotation and properly cite and reference your resources.</a:t>
            </a:r>
            <a:endParaRPr lang="en-CA" dirty="0"/>
          </a:p>
        </p:txBody>
      </p:sp>
      <p:sp>
        <p:nvSpPr>
          <p:cNvPr id="5" name="Rectangle 4"/>
          <p:cNvSpPr/>
          <p:nvPr/>
        </p:nvSpPr>
        <p:spPr>
          <a:xfrm>
            <a:off x="5917721" y="1440611"/>
            <a:ext cx="2113471" cy="207034"/>
          </a:xfrm>
          <a:prstGeom prst="rect">
            <a:avLst/>
          </a:prstGeom>
          <a:solidFill>
            <a:srgbClr val="C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5621548" y="1647645"/>
            <a:ext cx="2113471" cy="207034"/>
          </a:xfrm>
          <a:prstGeom prst="rect">
            <a:avLst/>
          </a:prstGeom>
          <a:solidFill>
            <a:srgbClr val="C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itle 1"/>
          <p:cNvSpPr>
            <a:spLocks noGrp="1"/>
          </p:cNvSpPr>
          <p:nvPr>
            <p:ph type="title"/>
          </p:nvPr>
        </p:nvSpPr>
        <p:spPr>
          <a:xfrm>
            <a:off x="839788" y="987425"/>
            <a:ext cx="3932237" cy="530824"/>
          </a:xfrm>
        </p:spPr>
        <p:txBody>
          <a:bodyPr>
            <a:normAutofit/>
          </a:bodyPr>
          <a:lstStyle/>
          <a:p>
            <a:r>
              <a:rPr lang="en-CA" dirty="0" smtClean="0"/>
              <a:t>Writing Example #1:</a:t>
            </a:r>
            <a:endParaRPr lang="en-CA" dirty="0"/>
          </a:p>
        </p:txBody>
      </p:sp>
      <p:sp>
        <p:nvSpPr>
          <p:cNvPr id="12" name="Text Placeholder 2"/>
          <p:cNvSpPr>
            <a:spLocks noGrp="1"/>
          </p:cNvSpPr>
          <p:nvPr>
            <p:ph type="body" sz="half" idx="2"/>
          </p:nvPr>
        </p:nvSpPr>
        <p:spPr>
          <a:xfrm>
            <a:off x="839788" y="1518249"/>
            <a:ext cx="3932237" cy="2311879"/>
          </a:xfrm>
        </p:spPr>
        <p:txBody>
          <a:bodyPr/>
          <a:lstStyle/>
          <a:p>
            <a:r>
              <a:rPr lang="en-CA" dirty="0" smtClean="0"/>
              <a:t>There are many different types of fish in the ocean.  </a:t>
            </a:r>
            <a:r>
              <a:rPr lang="en-CA" dirty="0" smtClean="0">
                <a:solidFill>
                  <a:srgbClr val="C00000"/>
                </a:solidFill>
              </a:rPr>
              <a:t>Some are red.  And some are blue.  Some are old.  And some are new.</a:t>
            </a:r>
            <a:r>
              <a:rPr lang="en-CA" dirty="0" smtClean="0"/>
              <a:t>  We don’t know exactly how many fish there are, but it is numerous.</a:t>
            </a:r>
            <a:endParaRPr lang="en-CA" dirty="0"/>
          </a:p>
        </p:txBody>
      </p:sp>
    </p:spTree>
    <p:extLst>
      <p:ext uri="{BB962C8B-B14F-4D97-AF65-F5344CB8AC3E}">
        <p14:creationId xmlns:p14="http://schemas.microsoft.com/office/powerpoint/2010/main" val="2615010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type="pic" idx="1"/>
          </p:nvPr>
        </p:nvPicPr>
        <p:blipFill>
          <a:blip r:embed="rId2">
            <a:extLst>
              <a:ext uri="{28A0092B-C50C-407E-A947-70E740481C1C}">
                <a14:useLocalDpi xmlns:a14="http://schemas.microsoft.com/office/drawing/2010/main" val="0"/>
              </a:ext>
            </a:extLst>
          </a:blip>
          <a:srcRect l="6097" r="6097"/>
          <a:stretch>
            <a:fillRect/>
          </a:stretch>
        </p:blipFill>
        <p:spPr/>
      </p:pic>
      <p:sp>
        <p:nvSpPr>
          <p:cNvPr id="7" name="Title 1"/>
          <p:cNvSpPr txBox="1">
            <a:spLocks/>
          </p:cNvSpPr>
          <p:nvPr/>
        </p:nvSpPr>
        <p:spPr>
          <a:xfrm>
            <a:off x="839788" y="3830128"/>
            <a:ext cx="3932237" cy="560718"/>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CA" dirty="0" smtClean="0">
                <a:solidFill>
                  <a:srgbClr val="C00000"/>
                </a:solidFill>
              </a:rPr>
              <a:t>Corrected:</a:t>
            </a:r>
            <a:endParaRPr lang="en-CA" dirty="0">
              <a:solidFill>
                <a:srgbClr val="C00000"/>
              </a:solidFill>
            </a:endParaRPr>
          </a:p>
        </p:txBody>
      </p:sp>
      <p:sp>
        <p:nvSpPr>
          <p:cNvPr id="8" name="Text Placeholder 2"/>
          <p:cNvSpPr txBox="1">
            <a:spLocks/>
          </p:cNvSpPr>
          <p:nvPr/>
        </p:nvSpPr>
        <p:spPr>
          <a:xfrm>
            <a:off x="839788" y="4390846"/>
            <a:ext cx="3932237" cy="147020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CA" dirty="0" smtClean="0"/>
              <a:t>There are many different types of fish in the ocean.  As Seuss (1988) asserts, “Some [fish] are red.  And some are blue.  Some are old.  And some are new.” (p. 4)  We don’t know exactly how many fish there are, but it is numerous.</a:t>
            </a:r>
            <a:endParaRPr lang="en-CA" baseline="30000" dirty="0" smtClean="0"/>
          </a:p>
        </p:txBody>
      </p:sp>
      <p:sp>
        <p:nvSpPr>
          <p:cNvPr id="5" name="Rectangle 4"/>
          <p:cNvSpPr/>
          <p:nvPr/>
        </p:nvSpPr>
        <p:spPr>
          <a:xfrm>
            <a:off x="5917721" y="1440611"/>
            <a:ext cx="2113471" cy="207034"/>
          </a:xfrm>
          <a:prstGeom prst="rect">
            <a:avLst/>
          </a:prstGeom>
          <a:solidFill>
            <a:srgbClr val="C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5621548" y="1647645"/>
            <a:ext cx="2113471" cy="207034"/>
          </a:xfrm>
          <a:prstGeom prst="rect">
            <a:avLst/>
          </a:prstGeom>
          <a:solidFill>
            <a:srgbClr val="C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itle 1"/>
          <p:cNvSpPr>
            <a:spLocks noGrp="1"/>
          </p:cNvSpPr>
          <p:nvPr>
            <p:ph type="title"/>
          </p:nvPr>
        </p:nvSpPr>
        <p:spPr>
          <a:xfrm>
            <a:off x="839788" y="987425"/>
            <a:ext cx="3932237" cy="530824"/>
          </a:xfrm>
        </p:spPr>
        <p:txBody>
          <a:bodyPr>
            <a:normAutofit/>
          </a:bodyPr>
          <a:lstStyle/>
          <a:p>
            <a:r>
              <a:rPr lang="en-CA" dirty="0"/>
              <a:t>Writing Example </a:t>
            </a:r>
            <a:r>
              <a:rPr lang="en-CA" dirty="0" smtClean="0"/>
              <a:t>#1:</a:t>
            </a:r>
            <a:endParaRPr lang="en-CA" dirty="0"/>
          </a:p>
        </p:txBody>
      </p:sp>
      <p:sp>
        <p:nvSpPr>
          <p:cNvPr id="12" name="Text Placeholder 2"/>
          <p:cNvSpPr>
            <a:spLocks noGrp="1"/>
          </p:cNvSpPr>
          <p:nvPr>
            <p:ph type="body" sz="half" idx="2"/>
          </p:nvPr>
        </p:nvSpPr>
        <p:spPr>
          <a:xfrm>
            <a:off x="839788" y="1518249"/>
            <a:ext cx="3932237" cy="2311879"/>
          </a:xfrm>
        </p:spPr>
        <p:txBody>
          <a:bodyPr/>
          <a:lstStyle/>
          <a:p>
            <a:r>
              <a:rPr lang="en-CA" dirty="0" smtClean="0"/>
              <a:t>There are many different types of fish in the ocean.  </a:t>
            </a:r>
            <a:r>
              <a:rPr lang="en-CA" dirty="0" smtClean="0">
                <a:solidFill>
                  <a:srgbClr val="C00000"/>
                </a:solidFill>
              </a:rPr>
              <a:t>Some are red.  And some are blue.  Some are old.  And some are new.</a:t>
            </a:r>
            <a:r>
              <a:rPr lang="en-CA" dirty="0" smtClean="0"/>
              <a:t>  We don’t know exactly how many fish there are, but it is numerous.</a:t>
            </a:r>
            <a:endParaRPr lang="en-CA" dirty="0"/>
          </a:p>
        </p:txBody>
      </p:sp>
      <p:sp>
        <p:nvSpPr>
          <p:cNvPr id="10" name="TextBox 9"/>
          <p:cNvSpPr txBox="1"/>
          <p:nvPr/>
        </p:nvSpPr>
        <p:spPr>
          <a:xfrm>
            <a:off x="839788" y="5861050"/>
            <a:ext cx="3932237" cy="430887"/>
          </a:xfrm>
          <a:prstGeom prst="rect">
            <a:avLst/>
          </a:prstGeom>
          <a:noFill/>
        </p:spPr>
        <p:txBody>
          <a:bodyPr wrap="square" rtlCol="0">
            <a:spAutoFit/>
          </a:bodyPr>
          <a:lstStyle/>
          <a:p>
            <a:r>
              <a:rPr lang="en-CA" sz="1050" dirty="0" smtClean="0"/>
              <a:t>***Book information will need to be properly listed in the References section of the assignment.</a:t>
            </a:r>
            <a:endParaRPr lang="en-CA" sz="1050" dirty="0"/>
          </a:p>
        </p:txBody>
      </p:sp>
    </p:spTree>
    <p:extLst>
      <p:ext uri="{BB962C8B-B14F-4D97-AF65-F5344CB8AC3E}">
        <p14:creationId xmlns:p14="http://schemas.microsoft.com/office/powerpoint/2010/main" val="262720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5"/>
            <a:ext cx="3932237" cy="530824"/>
          </a:xfrm>
        </p:spPr>
        <p:txBody>
          <a:bodyPr>
            <a:normAutofit/>
          </a:bodyPr>
          <a:lstStyle/>
          <a:p>
            <a:r>
              <a:rPr lang="en-CA" dirty="0"/>
              <a:t>Writing Example </a:t>
            </a:r>
            <a:r>
              <a:rPr lang="en-CA" dirty="0" smtClean="0"/>
              <a:t>#2:</a:t>
            </a:r>
            <a:endParaRPr lang="en-CA" dirty="0"/>
          </a:p>
        </p:txBody>
      </p:sp>
      <p:pic>
        <p:nvPicPr>
          <p:cNvPr id="4" name="Content Placeholder 3"/>
          <p:cNvPicPr>
            <a:picLocks noGrp="1" noChangeAspect="1"/>
          </p:cNvPicPr>
          <p:nvPr>
            <p:ph type="pic" idx="1"/>
          </p:nvPr>
        </p:nvPicPr>
        <p:blipFill>
          <a:blip r:embed="rId2">
            <a:extLst>
              <a:ext uri="{28A0092B-C50C-407E-A947-70E740481C1C}">
                <a14:useLocalDpi xmlns:a14="http://schemas.microsoft.com/office/drawing/2010/main" val="0"/>
              </a:ext>
            </a:extLst>
          </a:blip>
          <a:srcRect l="6097" r="6097"/>
          <a:stretch>
            <a:fillRect/>
          </a:stretch>
        </p:blipFill>
        <p:spPr/>
      </p:pic>
      <p:sp>
        <p:nvSpPr>
          <p:cNvPr id="3" name="Text Placeholder 2"/>
          <p:cNvSpPr>
            <a:spLocks noGrp="1"/>
          </p:cNvSpPr>
          <p:nvPr>
            <p:ph type="body" sz="half" idx="2"/>
          </p:nvPr>
        </p:nvSpPr>
        <p:spPr>
          <a:xfrm>
            <a:off x="839788" y="1518249"/>
            <a:ext cx="3932237" cy="2311879"/>
          </a:xfrm>
        </p:spPr>
        <p:txBody>
          <a:bodyPr/>
          <a:lstStyle/>
          <a:p>
            <a:r>
              <a:rPr lang="en-CA" dirty="0" smtClean="0"/>
              <a:t>There are many different types of fish in the ocean: red, blue, old, and new.  We don’t know exactly how many fish there are, but it is numerous.</a:t>
            </a:r>
            <a:endParaRPr lang="en-CA" dirty="0"/>
          </a:p>
        </p:txBody>
      </p:sp>
      <p:sp>
        <p:nvSpPr>
          <p:cNvPr id="7" name="Title 1"/>
          <p:cNvSpPr txBox="1">
            <a:spLocks/>
          </p:cNvSpPr>
          <p:nvPr/>
        </p:nvSpPr>
        <p:spPr>
          <a:xfrm>
            <a:off x="839788" y="3830128"/>
            <a:ext cx="3932237" cy="560718"/>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CA" dirty="0" smtClean="0">
                <a:solidFill>
                  <a:srgbClr val="C00000"/>
                </a:solidFill>
              </a:rPr>
              <a:t>Is this plagiarism</a:t>
            </a:r>
            <a:r>
              <a:rPr lang="en-CA" dirty="0">
                <a:solidFill>
                  <a:srgbClr val="C00000"/>
                </a:solidFill>
              </a:rPr>
              <a:t>?</a:t>
            </a:r>
          </a:p>
        </p:txBody>
      </p:sp>
    </p:spTree>
    <p:extLst>
      <p:ext uri="{BB962C8B-B14F-4D97-AF65-F5344CB8AC3E}">
        <p14:creationId xmlns:p14="http://schemas.microsoft.com/office/powerpoint/2010/main" val="793031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type="pic" idx="1"/>
          </p:nvPr>
        </p:nvPicPr>
        <p:blipFill>
          <a:blip r:embed="rId2">
            <a:extLst>
              <a:ext uri="{28A0092B-C50C-407E-A947-70E740481C1C}">
                <a14:useLocalDpi xmlns:a14="http://schemas.microsoft.com/office/drawing/2010/main" val="0"/>
              </a:ext>
            </a:extLst>
          </a:blip>
          <a:srcRect l="6097" r="6097"/>
          <a:stretch>
            <a:fillRect/>
          </a:stretch>
        </p:blipFill>
        <p:spPr/>
      </p:pic>
      <p:sp>
        <p:nvSpPr>
          <p:cNvPr id="5" name="Rectangle 4"/>
          <p:cNvSpPr/>
          <p:nvPr/>
        </p:nvSpPr>
        <p:spPr>
          <a:xfrm>
            <a:off x="5917721" y="1440611"/>
            <a:ext cx="2113471" cy="207034"/>
          </a:xfrm>
          <a:prstGeom prst="rect">
            <a:avLst/>
          </a:prstGeom>
          <a:solidFill>
            <a:srgbClr val="C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5621548" y="1647645"/>
            <a:ext cx="2113471" cy="207034"/>
          </a:xfrm>
          <a:prstGeom prst="rect">
            <a:avLst/>
          </a:prstGeom>
          <a:solidFill>
            <a:srgbClr val="C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itle 1"/>
          <p:cNvSpPr>
            <a:spLocks noGrp="1"/>
          </p:cNvSpPr>
          <p:nvPr>
            <p:ph type="title"/>
          </p:nvPr>
        </p:nvSpPr>
        <p:spPr>
          <a:xfrm>
            <a:off x="839788" y="987425"/>
            <a:ext cx="3932237" cy="530824"/>
          </a:xfrm>
        </p:spPr>
        <p:txBody>
          <a:bodyPr>
            <a:normAutofit/>
          </a:bodyPr>
          <a:lstStyle/>
          <a:p>
            <a:r>
              <a:rPr lang="en-CA" dirty="0"/>
              <a:t>Writing Example #2:</a:t>
            </a:r>
            <a:endParaRPr lang="en-CA" dirty="0"/>
          </a:p>
        </p:txBody>
      </p:sp>
      <p:sp>
        <p:nvSpPr>
          <p:cNvPr id="12" name="Text Placeholder 2"/>
          <p:cNvSpPr>
            <a:spLocks noGrp="1"/>
          </p:cNvSpPr>
          <p:nvPr>
            <p:ph type="body" sz="half" idx="2"/>
          </p:nvPr>
        </p:nvSpPr>
        <p:spPr>
          <a:xfrm>
            <a:off x="839788" y="1518249"/>
            <a:ext cx="3932237" cy="2311879"/>
          </a:xfrm>
        </p:spPr>
        <p:txBody>
          <a:bodyPr/>
          <a:lstStyle/>
          <a:p>
            <a:r>
              <a:rPr lang="en-CA" dirty="0" smtClean="0"/>
              <a:t>There are many different types of fish in the ocean: </a:t>
            </a:r>
            <a:r>
              <a:rPr lang="en-CA" dirty="0" smtClean="0">
                <a:solidFill>
                  <a:srgbClr val="C00000"/>
                </a:solidFill>
              </a:rPr>
              <a:t>red, blue, old, and new</a:t>
            </a:r>
            <a:r>
              <a:rPr lang="en-CA" dirty="0" smtClean="0"/>
              <a:t>.  We don’t know exactly how many fish there are, but it is numerous.</a:t>
            </a:r>
            <a:endParaRPr lang="en-CA" dirty="0"/>
          </a:p>
        </p:txBody>
      </p:sp>
      <p:sp>
        <p:nvSpPr>
          <p:cNvPr id="10" name="Title 1"/>
          <p:cNvSpPr txBox="1">
            <a:spLocks/>
          </p:cNvSpPr>
          <p:nvPr/>
        </p:nvSpPr>
        <p:spPr>
          <a:xfrm>
            <a:off x="839788" y="3830128"/>
            <a:ext cx="3932237" cy="560718"/>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CA" dirty="0" smtClean="0"/>
              <a:t>Yes.  This is plagiarism.</a:t>
            </a:r>
            <a:endParaRPr lang="en-CA" dirty="0"/>
          </a:p>
        </p:txBody>
      </p:sp>
      <p:sp>
        <p:nvSpPr>
          <p:cNvPr id="13" name="Text Placeholder 2"/>
          <p:cNvSpPr txBox="1">
            <a:spLocks/>
          </p:cNvSpPr>
          <p:nvPr/>
        </p:nvSpPr>
        <p:spPr>
          <a:xfrm>
            <a:off x="839788" y="4390846"/>
            <a:ext cx="3932237" cy="147020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buFont typeface="Arial" panose="020B0604020202020204" pitchFamily="34" charset="0"/>
              <a:buChar char="•"/>
            </a:pPr>
            <a:r>
              <a:rPr lang="en-US" dirty="0" smtClean="0"/>
              <a:t>It uses someone else’s ideas WITHOUT citing them.</a:t>
            </a:r>
          </a:p>
          <a:p>
            <a:pPr marL="285750" indent="-285750">
              <a:buFont typeface="Arial" panose="020B0604020202020204" pitchFamily="34" charset="0"/>
              <a:buChar char="•"/>
            </a:pPr>
            <a:r>
              <a:rPr lang="en-US" dirty="0" smtClean="0"/>
              <a:t>Note: this is </a:t>
            </a:r>
            <a:r>
              <a:rPr lang="en-US" b="1" dirty="0" smtClean="0"/>
              <a:t>paraphrasing </a:t>
            </a:r>
            <a:r>
              <a:rPr lang="en-US" dirty="0" smtClean="0"/>
              <a:t>or </a:t>
            </a:r>
            <a:r>
              <a:rPr lang="en-US" b="1" dirty="0" smtClean="0"/>
              <a:t>summarizing</a:t>
            </a:r>
            <a:r>
              <a:rPr lang="en-US" dirty="0" smtClean="0"/>
              <a:t>.  You must properly cite and reference your resources.</a:t>
            </a:r>
            <a:endParaRPr lang="en-CA" dirty="0"/>
          </a:p>
        </p:txBody>
      </p:sp>
    </p:spTree>
    <p:extLst>
      <p:ext uri="{BB962C8B-B14F-4D97-AF65-F5344CB8AC3E}">
        <p14:creationId xmlns:p14="http://schemas.microsoft.com/office/powerpoint/2010/main" val="1158404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1455</TotalTime>
  <Words>1724</Words>
  <Application>Microsoft Office PowerPoint</Application>
  <PresentationFormat>Widescreen</PresentationFormat>
  <Paragraphs>98</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Examples of Plagiarism</vt:lpstr>
      <vt:lpstr>PowerPoint Presentation</vt:lpstr>
      <vt:lpstr>Imagine you are writing a paper about fish biology</vt:lpstr>
      <vt:lpstr>PowerPoint Presentation</vt:lpstr>
      <vt:lpstr>Writing Example #1:</vt:lpstr>
      <vt:lpstr>Writing Example #1:</vt:lpstr>
      <vt:lpstr>Writing Example #1:</vt:lpstr>
      <vt:lpstr>Writing Example #2:</vt:lpstr>
      <vt:lpstr>Writing Example #2:</vt:lpstr>
      <vt:lpstr>Writing Example #2:</vt:lpstr>
      <vt:lpstr>Writing Example #3:</vt:lpstr>
      <vt:lpstr>Writing Example #3:</vt:lpstr>
      <vt:lpstr>Writing Example #3:</vt:lpstr>
      <vt:lpstr>PowerPoint Presentation</vt:lpstr>
      <vt:lpstr>Imagine you are writing a paper about family dynamics</vt:lpstr>
      <vt:lpstr>PowerPoint Presentation</vt:lpstr>
      <vt:lpstr>Writing Example #4:</vt:lpstr>
      <vt:lpstr>Writing Example #4:</vt:lpstr>
      <vt:lpstr>Writing Example #4:</vt:lpstr>
      <vt:lpstr>Writing Example #5:</vt:lpstr>
      <vt:lpstr>Writing Example #5:</vt:lpstr>
      <vt:lpstr>Writing Example #5:</vt:lpstr>
      <vt:lpstr>Writing Example #6:</vt:lpstr>
      <vt:lpstr>Writing Example #6:</vt:lpstr>
      <vt:lpstr>Writing Example #6:</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Ray (raym3)</dc:creator>
  <cp:lastModifiedBy>Mike Ray (raym3)</cp:lastModifiedBy>
  <cp:revision>26</cp:revision>
  <dcterms:created xsi:type="dcterms:W3CDTF">2020-01-08T17:35:54Z</dcterms:created>
  <dcterms:modified xsi:type="dcterms:W3CDTF">2020-02-05T23:40:52Z</dcterms:modified>
</cp:coreProperties>
</file>